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10287000" cx="18288000"/>
  <p:notesSz cx="6858000" cy="9144000"/>
  <p:embeddedFontLst>
    <p:embeddedFont>
      <p:font typeface="League Spartan"/>
      <p:regular r:id="rId22"/>
      <p:bold r:id="rId23"/>
    </p:embeddedFont>
    <p:embeddedFont>
      <p:font typeface="Poppins"/>
      <p:bold r:id="rId24"/>
      <p:boldItalic r:id="rId25"/>
    </p:embeddedFont>
    <p:embeddedFont>
      <p:font typeface="Poppins Medium"/>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30" roundtripDataSignature="AMtx7mjRtUSmSBJ3FJ0hzhYjtmvTYdbOT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LeagueSpartan-regular.fntdata"/><Relationship Id="rId21" Type="http://schemas.openxmlformats.org/officeDocument/2006/relationships/slide" Target="slides/slide16.xml"/><Relationship Id="rId24" Type="http://schemas.openxmlformats.org/officeDocument/2006/relationships/font" Target="fonts/Poppins-bold.fntdata"/><Relationship Id="rId23" Type="http://schemas.openxmlformats.org/officeDocument/2006/relationships/font" Target="fonts/LeagueSpartan-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Medium-regular.fntdata"/><Relationship Id="rId25" Type="http://schemas.openxmlformats.org/officeDocument/2006/relationships/font" Target="fonts/Poppins-boldItalic.fntdata"/><Relationship Id="rId28" Type="http://schemas.openxmlformats.org/officeDocument/2006/relationships/font" Target="fonts/PoppinsMedium-italic.fntdata"/><Relationship Id="rId27" Type="http://schemas.openxmlformats.org/officeDocument/2006/relationships/font" Target="fonts/PoppinsMedium-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Medium-boldItalic.fntdata"/><Relationship Id="rId7" Type="http://schemas.openxmlformats.org/officeDocument/2006/relationships/slide" Target="slides/slide2.xml"/><Relationship Id="rId8" Type="http://schemas.openxmlformats.org/officeDocument/2006/relationships/slide" Target="slides/slide3.xml"/><Relationship Id="rId3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jpg>
</file>

<file path=ppt/media/image14.jpg>
</file>

<file path=ppt/media/image15.png>
</file>

<file path=ppt/media/image16.png>
</file>

<file path=ppt/media/image3.jpg>
</file>

<file path=ppt/media/image4.png>
</file>

<file path=ppt/media/image5.jpg>
</file>

<file path=ppt/media/image6.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0855226a0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g30855226a02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0855226a0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g30855226a02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5"/>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6"/>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6"/>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7"/>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7"/>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9"/>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9"/>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0"/>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0"/>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1"/>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1"/>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1"/>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1"/>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3"/>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3"/>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3"/>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4"/>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4"/>
          <p:cNvSpPr/>
          <p:nvPr>
            <p:ph idx="2" type="pic"/>
          </p:nvPr>
        </p:nvSpPr>
        <p:spPr>
          <a:xfrm>
            <a:off x="1792288" y="612775"/>
            <a:ext cx="5486400" cy="4114800"/>
          </a:xfrm>
          <a:prstGeom prst="rect">
            <a:avLst/>
          </a:prstGeom>
          <a:noFill/>
          <a:ln>
            <a:noFill/>
          </a:ln>
        </p:spPr>
      </p:sp>
      <p:sp>
        <p:nvSpPr>
          <p:cNvPr id="64" name="Google Shape;64;p24"/>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4.jp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jp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jp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jp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jp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jp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0" y="0"/>
            <a:ext cx="10343906" cy="10343906"/>
          </a:xfrm>
          <a:custGeom>
            <a:rect b="b" l="l" r="r" t="t"/>
            <a:pathLst>
              <a:path extrusionOk="0" h="10343906" w="10343906">
                <a:moveTo>
                  <a:pt x="0" y="0"/>
                </a:moveTo>
                <a:lnTo>
                  <a:pt x="10343906" y="0"/>
                </a:lnTo>
                <a:lnTo>
                  <a:pt x="10343906" y="10343906"/>
                </a:lnTo>
                <a:lnTo>
                  <a:pt x="0" y="10343906"/>
                </a:lnTo>
                <a:lnTo>
                  <a:pt x="0" y="0"/>
                </a:lnTo>
                <a:close/>
              </a:path>
            </a:pathLst>
          </a:custGeom>
          <a:blipFill rotWithShape="1">
            <a:blip r:embed="rId3">
              <a:alphaModFix amt="49000"/>
            </a:blip>
            <a:stretch>
              <a:fillRect b="0" l="0" r="0" t="0"/>
            </a:stretch>
          </a:blipFill>
          <a:ln>
            <a:noFill/>
          </a:ln>
        </p:spPr>
      </p:sp>
      <p:cxnSp>
        <p:nvCxnSpPr>
          <p:cNvPr id="85" name="Google Shape;85;p1"/>
          <p:cNvCxnSpPr/>
          <p:nvPr/>
        </p:nvCxnSpPr>
        <p:spPr>
          <a:xfrm flipH="1" rot="10800000">
            <a:off x="1029002" y="5420106"/>
            <a:ext cx="10831670" cy="57150"/>
          </a:xfrm>
          <a:prstGeom prst="straightConnector1">
            <a:avLst/>
          </a:prstGeom>
          <a:noFill/>
          <a:ln cap="rnd" cmpd="sng" w="114300">
            <a:solidFill>
              <a:srgbClr val="064C99"/>
            </a:solidFill>
            <a:prstDash val="solid"/>
            <a:round/>
            <a:headEnd len="sm" w="sm" type="none"/>
            <a:tailEnd len="sm" w="sm" type="none"/>
          </a:ln>
        </p:spPr>
      </p:cxnSp>
      <p:sp>
        <p:nvSpPr>
          <p:cNvPr id="86" name="Google Shape;86;p1"/>
          <p:cNvSpPr/>
          <p:nvPr/>
        </p:nvSpPr>
        <p:spPr>
          <a:xfrm>
            <a:off x="13092925" y="-59525"/>
            <a:ext cx="6746875" cy="10406063"/>
          </a:xfrm>
          <a:custGeom>
            <a:rect b="b" l="l" r="r" t="t"/>
            <a:pathLst>
              <a:path extrusionOk="0"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rotWithShape="1">
            <a:blip r:embed="rId4">
              <a:alphaModFix/>
            </a:blip>
            <a:stretch>
              <a:fillRect b="0" l="-82622" r="-75428"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
          <p:cNvSpPr/>
          <p:nvPr/>
        </p:nvSpPr>
        <p:spPr>
          <a:xfrm>
            <a:off x="1028700"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5">
              <a:alphaModFix/>
            </a:blip>
            <a:stretch>
              <a:fillRect b="-20769" l="0" r="0" t="-20771"/>
            </a:stretch>
          </a:blipFill>
          <a:ln>
            <a:noFill/>
          </a:ln>
        </p:spPr>
      </p:sp>
      <p:grpSp>
        <p:nvGrpSpPr>
          <p:cNvPr id="88" name="Google Shape;88;p1"/>
          <p:cNvGrpSpPr/>
          <p:nvPr/>
        </p:nvGrpSpPr>
        <p:grpSpPr>
          <a:xfrm>
            <a:off x="1058589" y="5858456"/>
            <a:ext cx="7377224" cy="3186064"/>
            <a:chOff x="0" y="-85725"/>
            <a:chExt cx="9836299" cy="4248085"/>
          </a:xfrm>
        </p:grpSpPr>
        <p:sp>
          <p:nvSpPr>
            <p:cNvPr id="89" name="Google Shape;89;p1"/>
            <p:cNvSpPr txBox="1"/>
            <p:nvPr/>
          </p:nvSpPr>
          <p:spPr>
            <a:xfrm>
              <a:off x="0" y="-85725"/>
              <a:ext cx="4570438" cy="651298"/>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i="0" lang="en-US" sz="2799" u="none" cap="none" strike="noStrike">
                  <a:solidFill>
                    <a:srgbClr val="064C99"/>
                  </a:solidFill>
                  <a:latin typeface="Poppins"/>
                  <a:ea typeface="Poppins"/>
                  <a:cs typeface="Poppins"/>
                  <a:sym typeface="Poppins"/>
                </a:rPr>
                <a:t>Presentation by</a:t>
              </a:r>
              <a:endParaRPr/>
            </a:p>
          </p:txBody>
        </p:sp>
        <p:sp>
          <p:nvSpPr>
            <p:cNvPr id="90" name="Google Shape;90;p1"/>
            <p:cNvSpPr txBox="1"/>
            <p:nvPr/>
          </p:nvSpPr>
          <p:spPr>
            <a:xfrm>
              <a:off x="0" y="584982"/>
              <a:ext cx="9836299" cy="3577378"/>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i="0" lang="en-US" sz="2799" u="none" cap="none" strike="noStrike">
                  <a:solidFill>
                    <a:srgbClr val="000000"/>
                  </a:solidFill>
                  <a:latin typeface="Poppins"/>
                  <a:ea typeface="Poppins"/>
                  <a:cs typeface="Poppins"/>
                  <a:sym typeface="Poppins"/>
                </a:rPr>
                <a:t>Group Alpha</a:t>
              </a:r>
              <a:endParaRPr/>
            </a:p>
            <a:p>
              <a:pPr indent="-269876" lvl="1" marL="539751" marR="0" rtl="0" algn="l">
                <a:lnSpc>
                  <a:spcPct val="140000"/>
                </a:lnSpc>
                <a:spcBef>
                  <a:spcPts val="0"/>
                </a:spcBef>
                <a:spcAft>
                  <a:spcPts val="0"/>
                </a:spcAft>
                <a:buClr>
                  <a:srgbClr val="000000"/>
                </a:buClr>
                <a:buSzPts val="2500"/>
                <a:buFont typeface="Arial"/>
                <a:buChar char="•"/>
              </a:pPr>
              <a:r>
                <a:rPr b="1" i="0" lang="en-US" sz="2500" u="none" cap="none" strike="noStrike">
                  <a:solidFill>
                    <a:srgbClr val="000000"/>
                  </a:solidFill>
                  <a:latin typeface="Poppins Medium"/>
                  <a:ea typeface="Poppins Medium"/>
                  <a:cs typeface="Poppins Medium"/>
                  <a:sym typeface="Poppins Medium"/>
                </a:rPr>
                <a:t>Ayesha Rahman</a:t>
              </a:r>
              <a:endParaRPr/>
            </a:p>
            <a:p>
              <a:pPr indent="-269876" lvl="1" marL="539751" marR="0" rtl="0" algn="l">
                <a:lnSpc>
                  <a:spcPct val="140000"/>
                </a:lnSpc>
                <a:spcBef>
                  <a:spcPts val="0"/>
                </a:spcBef>
                <a:spcAft>
                  <a:spcPts val="0"/>
                </a:spcAft>
                <a:buClr>
                  <a:srgbClr val="000000"/>
                </a:buClr>
                <a:buSzPts val="2500"/>
                <a:buFont typeface="Arial"/>
                <a:buChar char="•"/>
              </a:pPr>
              <a:r>
                <a:rPr b="1" i="0" lang="en-US" sz="2500" u="none" cap="none" strike="noStrike">
                  <a:solidFill>
                    <a:srgbClr val="000000"/>
                  </a:solidFill>
                  <a:latin typeface="Poppins Medium"/>
                  <a:ea typeface="Poppins Medium"/>
                  <a:cs typeface="Poppins Medium"/>
                  <a:sym typeface="Poppins Medium"/>
                </a:rPr>
                <a:t>Tanjima Tahrin Khan</a:t>
              </a:r>
              <a:endParaRPr/>
            </a:p>
            <a:p>
              <a:pPr indent="-269876" lvl="1" marL="539751" marR="0" rtl="0" algn="l">
                <a:lnSpc>
                  <a:spcPct val="140000"/>
                </a:lnSpc>
                <a:spcBef>
                  <a:spcPts val="0"/>
                </a:spcBef>
                <a:spcAft>
                  <a:spcPts val="0"/>
                </a:spcAft>
                <a:buClr>
                  <a:srgbClr val="000000"/>
                </a:buClr>
                <a:buSzPts val="2500"/>
                <a:buFont typeface="Arial"/>
                <a:buChar char="•"/>
              </a:pPr>
              <a:r>
                <a:rPr b="1" i="0" lang="en-US" sz="2500" u="none" cap="none" strike="noStrike">
                  <a:solidFill>
                    <a:srgbClr val="000000"/>
                  </a:solidFill>
                  <a:latin typeface="Poppins Medium"/>
                  <a:ea typeface="Poppins Medium"/>
                  <a:cs typeface="Poppins Medium"/>
                  <a:sym typeface="Poppins Medium"/>
                </a:rPr>
                <a:t>Arifur Rahman</a:t>
              </a:r>
              <a:endParaRPr/>
            </a:p>
            <a:p>
              <a:pPr indent="-269876" lvl="1" marL="539751" marR="0" rtl="0" algn="l">
                <a:lnSpc>
                  <a:spcPct val="140000"/>
                </a:lnSpc>
                <a:spcBef>
                  <a:spcPts val="0"/>
                </a:spcBef>
                <a:spcAft>
                  <a:spcPts val="0"/>
                </a:spcAft>
                <a:buClr>
                  <a:srgbClr val="000000"/>
                </a:buClr>
                <a:buSzPts val="2500"/>
                <a:buFont typeface="Arial"/>
                <a:buChar char="•"/>
              </a:pPr>
              <a:r>
                <a:rPr b="1" i="0" lang="en-US" sz="2500" u="none" cap="none" strike="noStrike">
                  <a:solidFill>
                    <a:srgbClr val="000000"/>
                  </a:solidFill>
                  <a:latin typeface="Poppins Medium"/>
                  <a:ea typeface="Poppins Medium"/>
                  <a:cs typeface="Poppins Medium"/>
                  <a:sym typeface="Poppins Medium"/>
                </a:rPr>
                <a:t>Safayet Hossain Tanmoy</a:t>
              </a:r>
              <a:endParaRPr/>
            </a:p>
            <a:p>
              <a:pPr indent="-269876" lvl="1" marL="539751" marR="0" rtl="0" algn="l">
                <a:lnSpc>
                  <a:spcPct val="140000"/>
                </a:lnSpc>
                <a:spcBef>
                  <a:spcPts val="0"/>
                </a:spcBef>
                <a:spcAft>
                  <a:spcPts val="0"/>
                </a:spcAft>
                <a:buClr>
                  <a:srgbClr val="000000"/>
                </a:buClr>
                <a:buSzPts val="2500"/>
                <a:buFont typeface="Arial"/>
                <a:buChar char="•"/>
              </a:pPr>
              <a:r>
                <a:rPr b="1" i="0" lang="en-US" sz="2500" u="none" cap="none" strike="noStrike">
                  <a:solidFill>
                    <a:srgbClr val="000000"/>
                  </a:solidFill>
                  <a:latin typeface="Poppins Medium"/>
                  <a:ea typeface="Poppins Medium"/>
                  <a:cs typeface="Poppins Medium"/>
                  <a:sym typeface="Poppins Medium"/>
                </a:rPr>
                <a:t>Sakib Nesar Ratul</a:t>
              </a:r>
              <a:endParaRPr/>
            </a:p>
          </p:txBody>
        </p:sp>
      </p:grpSp>
      <p:sp>
        <p:nvSpPr>
          <p:cNvPr id="91" name="Google Shape;91;p1"/>
          <p:cNvSpPr txBox="1"/>
          <p:nvPr/>
        </p:nvSpPr>
        <p:spPr>
          <a:xfrm>
            <a:off x="1029303" y="2280705"/>
            <a:ext cx="12063627" cy="2691727"/>
          </a:xfrm>
          <a:prstGeom prst="rect">
            <a:avLst/>
          </a:prstGeom>
          <a:noFill/>
          <a:ln>
            <a:noFill/>
          </a:ln>
        </p:spPr>
        <p:txBody>
          <a:bodyPr anchorCtr="0" anchor="t" bIns="0" lIns="0" spcFirstLastPara="1" rIns="0" wrap="square" tIns="0">
            <a:spAutoFit/>
          </a:bodyPr>
          <a:lstStyle/>
          <a:p>
            <a:pPr indent="0" lvl="0" marL="0" marR="0" rtl="0" algn="l">
              <a:lnSpc>
                <a:spcPct val="118014"/>
              </a:lnSpc>
              <a:spcBef>
                <a:spcPts val="0"/>
              </a:spcBef>
              <a:spcAft>
                <a:spcPts val="0"/>
              </a:spcAft>
              <a:buNone/>
            </a:pPr>
            <a:r>
              <a:rPr b="0" i="0" lang="en-US" sz="5984" u="none" cap="none" strike="noStrike">
                <a:solidFill>
                  <a:srgbClr val="064C99"/>
                </a:solidFill>
                <a:latin typeface="League Spartan"/>
                <a:ea typeface="League Spartan"/>
                <a:cs typeface="League Spartan"/>
                <a:sym typeface="League Spartan"/>
              </a:rPr>
              <a:t>Smart Automation System</a:t>
            </a:r>
            <a:r>
              <a:rPr b="0" i="0" lang="en-US" sz="5984" u="none" cap="none" strike="noStrike">
                <a:solidFill>
                  <a:srgbClr val="000000"/>
                </a:solidFill>
                <a:latin typeface="League Spartan"/>
                <a:ea typeface="League Spartan"/>
                <a:cs typeface="League Spartan"/>
                <a:sym typeface="League Spartan"/>
              </a:rPr>
              <a:t> for Controlling Environmental Parameters of </a:t>
            </a:r>
            <a:r>
              <a:rPr b="0" i="0" lang="en-US" sz="5984" u="none" cap="none" strike="noStrike">
                <a:solidFill>
                  <a:srgbClr val="2393D2"/>
                </a:solidFill>
                <a:latin typeface="League Spartan"/>
                <a:ea typeface="League Spartan"/>
                <a:cs typeface="League Spartan"/>
                <a:sym typeface="League Spartan"/>
              </a:rPr>
              <a:t>Poultry Farms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0"/>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181" name="Google Shape;181;p10"/>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182" name="Google Shape;182;p10"/>
          <p:cNvCxnSpPr/>
          <p:nvPr/>
        </p:nvCxnSpPr>
        <p:spPr>
          <a:xfrm>
            <a:off x="1028700" y="3209303"/>
            <a:ext cx="10187688" cy="0"/>
          </a:xfrm>
          <a:prstGeom prst="straightConnector1">
            <a:avLst/>
          </a:prstGeom>
          <a:noFill/>
          <a:ln cap="rnd" cmpd="sng" w="114300">
            <a:solidFill>
              <a:srgbClr val="064C99"/>
            </a:solidFill>
            <a:prstDash val="solid"/>
            <a:round/>
            <a:headEnd len="sm" w="sm" type="none"/>
            <a:tailEnd len="sm" w="sm" type="none"/>
          </a:ln>
        </p:spPr>
      </p:cxnSp>
      <p:sp>
        <p:nvSpPr>
          <p:cNvPr id="183" name="Google Shape;183;p10"/>
          <p:cNvSpPr txBox="1"/>
          <p:nvPr/>
        </p:nvSpPr>
        <p:spPr>
          <a:xfrm>
            <a:off x="1028700" y="3513420"/>
            <a:ext cx="10187688" cy="4115435"/>
          </a:xfrm>
          <a:prstGeom prst="rect">
            <a:avLst/>
          </a:prstGeom>
          <a:noFill/>
          <a:ln>
            <a:noFill/>
          </a:ln>
        </p:spPr>
        <p:txBody>
          <a:bodyPr anchorCtr="0" anchor="t" bIns="0" lIns="0" spcFirstLastPara="1" rIns="0" wrap="square" tIns="0">
            <a:spAutoFit/>
          </a:bodyPr>
          <a:lstStyle/>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Reliance on Internet Connectivity:</a:t>
            </a:r>
            <a:r>
              <a:rPr b="0" i="0" lang="en-US" sz="2599" u="none" cap="none" strike="noStrike">
                <a:solidFill>
                  <a:srgbClr val="000000"/>
                </a:solidFill>
                <a:latin typeface="Poppins"/>
                <a:ea typeface="Poppins"/>
                <a:cs typeface="Poppins"/>
                <a:sym typeface="Poppins"/>
              </a:rPr>
              <a:t> The system's IoT functions depend on stable internet, which may be a challenge in rural areas with poor connectivity.</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Maintenance Requirements:</a:t>
            </a:r>
            <a:r>
              <a:rPr b="0" i="0" lang="en-US" sz="2599" u="none" cap="none" strike="noStrike">
                <a:solidFill>
                  <a:srgbClr val="000000"/>
                </a:solidFill>
                <a:latin typeface="Poppins"/>
                <a:ea typeface="Poppins"/>
                <a:cs typeface="Poppins"/>
                <a:sym typeface="Poppins"/>
              </a:rPr>
              <a:t> Sensors and devices require regular maintenance and calibration to ensure accurate readings, increasing operational costs.</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Learning Curve:</a:t>
            </a:r>
            <a:r>
              <a:rPr b="0" i="0" lang="en-US" sz="2599" u="none" cap="none" strike="noStrike">
                <a:solidFill>
                  <a:srgbClr val="000000"/>
                </a:solidFill>
                <a:latin typeface="Poppins"/>
                <a:ea typeface="Poppins"/>
                <a:cs typeface="Poppins"/>
                <a:sym typeface="Poppins"/>
              </a:rPr>
              <a:t> Farmers unfamiliar with IoT and smart systems may face challenges in operating and maintaining the technology without adequate training.</a:t>
            </a:r>
            <a:endParaRPr/>
          </a:p>
        </p:txBody>
      </p:sp>
      <p:sp>
        <p:nvSpPr>
          <p:cNvPr id="184" name="Google Shape;184;p10"/>
          <p:cNvSpPr/>
          <p:nvPr/>
        </p:nvSpPr>
        <p:spPr>
          <a:xfrm>
            <a:off x="12725715" y="3209303"/>
            <a:ext cx="4533585" cy="4533585"/>
          </a:xfrm>
          <a:custGeom>
            <a:rect b="b" l="l" r="r" t="t"/>
            <a:pathLst>
              <a:path extrusionOk="0" h="4533585" w="4533585">
                <a:moveTo>
                  <a:pt x="0" y="0"/>
                </a:moveTo>
                <a:lnTo>
                  <a:pt x="4533585" y="0"/>
                </a:lnTo>
                <a:lnTo>
                  <a:pt x="4533585" y="4533585"/>
                </a:lnTo>
                <a:lnTo>
                  <a:pt x="0" y="4533585"/>
                </a:lnTo>
                <a:lnTo>
                  <a:pt x="0" y="0"/>
                </a:lnTo>
                <a:close/>
              </a:path>
            </a:pathLst>
          </a:custGeom>
          <a:blipFill rotWithShape="1">
            <a:blip r:embed="rId5">
              <a:alphaModFix/>
            </a:blip>
            <a:stretch>
              <a:fillRect b="0" l="0" r="0" t="0"/>
            </a:stretch>
          </a:blipFill>
          <a:ln>
            <a:noFill/>
          </a:ln>
        </p:spPr>
      </p:sp>
      <p:sp>
        <p:nvSpPr>
          <p:cNvPr id="185" name="Google Shape;185;p10"/>
          <p:cNvSpPr txBox="1"/>
          <p:nvPr/>
        </p:nvSpPr>
        <p:spPr>
          <a:xfrm>
            <a:off x="1028700" y="2151393"/>
            <a:ext cx="9521928" cy="95313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lang="en-US" sz="5599">
                <a:solidFill>
                  <a:srgbClr val="2393D2"/>
                </a:solidFill>
                <a:latin typeface="League Spartan"/>
                <a:ea typeface="League Spartan"/>
                <a:cs typeface="League Spartan"/>
                <a:sym typeface="League Spartan"/>
              </a:rPr>
              <a:t>Drawbacks</a:t>
            </a:r>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1"/>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191" name="Google Shape;191;p11"/>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192" name="Google Shape;192;p11"/>
          <p:cNvCxnSpPr/>
          <p:nvPr/>
        </p:nvCxnSpPr>
        <p:spPr>
          <a:xfrm>
            <a:off x="1028700" y="2734805"/>
            <a:ext cx="11697015" cy="0"/>
          </a:xfrm>
          <a:prstGeom prst="straightConnector1">
            <a:avLst/>
          </a:prstGeom>
          <a:noFill/>
          <a:ln cap="rnd" cmpd="sng" w="114300">
            <a:solidFill>
              <a:srgbClr val="064C99"/>
            </a:solidFill>
            <a:prstDash val="solid"/>
            <a:round/>
            <a:headEnd len="sm" w="sm" type="none"/>
            <a:tailEnd len="sm" w="sm" type="none"/>
          </a:ln>
        </p:spPr>
      </p:cxnSp>
      <p:sp>
        <p:nvSpPr>
          <p:cNvPr id="193" name="Google Shape;193;p11"/>
          <p:cNvSpPr txBox="1"/>
          <p:nvPr/>
        </p:nvSpPr>
        <p:spPr>
          <a:xfrm>
            <a:off x="1028700" y="3018295"/>
            <a:ext cx="11697000" cy="6561600"/>
          </a:xfrm>
          <a:prstGeom prst="rect">
            <a:avLst/>
          </a:prstGeom>
          <a:noFill/>
          <a:ln>
            <a:noFill/>
          </a:ln>
        </p:spPr>
        <p:txBody>
          <a:bodyPr anchorCtr="0" anchor="t" bIns="0" lIns="0" spcFirstLastPara="1" rIns="0" wrap="square" tIns="0">
            <a:spAutoFit/>
          </a:bodyPr>
          <a:lstStyle/>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Food Security:</a:t>
            </a:r>
            <a:r>
              <a:rPr b="0" i="0" lang="en-US" sz="2599" u="none" cap="none" strike="noStrike">
                <a:solidFill>
                  <a:srgbClr val="000000"/>
                </a:solidFill>
                <a:latin typeface="Poppins"/>
                <a:ea typeface="Poppins"/>
                <a:cs typeface="Poppins"/>
                <a:sym typeface="Poppins"/>
              </a:rPr>
              <a:t> By increasing the supply of poultry products, the system helps combat protein deficiencies in developing countries, improving nutrition.</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Economic Empowerment:</a:t>
            </a:r>
            <a:r>
              <a:rPr b="0" i="0" lang="en-US" sz="2599" u="none" cap="none" strike="noStrike">
                <a:solidFill>
                  <a:srgbClr val="000000"/>
                </a:solidFill>
                <a:latin typeface="Poppins"/>
                <a:ea typeface="Poppins"/>
                <a:cs typeface="Poppins"/>
                <a:sym typeface="Poppins"/>
              </a:rPr>
              <a:t> Automation reduces operational costs, allowing farmers to increase profitability and expand their businesses, thus contributing to rural economic development.</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Sustainability and Climate Resilience: </a:t>
            </a:r>
            <a:r>
              <a:rPr b="0" i="0" lang="en-US" sz="2599" u="none" cap="none" strike="noStrike">
                <a:solidFill>
                  <a:srgbClr val="000000"/>
                </a:solidFill>
                <a:latin typeface="Poppins"/>
                <a:ea typeface="Poppins"/>
                <a:cs typeface="Poppins"/>
                <a:sym typeface="Poppins"/>
              </a:rPr>
              <a:t>The system optimizes energy usage and reduces waste, aligning with climate resilience efforts and promoting sustainable farming practices.</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Community Development: </a:t>
            </a:r>
            <a:r>
              <a:rPr b="0" i="0" lang="en-US" sz="2599" u="none" cap="none" strike="noStrike">
                <a:solidFill>
                  <a:srgbClr val="000000"/>
                </a:solidFill>
                <a:latin typeface="Poppins"/>
                <a:ea typeface="Poppins"/>
                <a:cs typeface="Poppins"/>
                <a:sym typeface="Poppins"/>
              </a:rPr>
              <a:t>Improved farm profitability leads to better livelihoods for farm workers and their families, contributing to social stability and growth in rural areas.</a:t>
            </a:r>
            <a:endParaRPr/>
          </a:p>
        </p:txBody>
      </p:sp>
      <p:sp>
        <p:nvSpPr>
          <p:cNvPr id="194" name="Google Shape;194;p11"/>
          <p:cNvSpPr/>
          <p:nvPr/>
        </p:nvSpPr>
        <p:spPr>
          <a:xfrm>
            <a:off x="13517198" y="3559468"/>
            <a:ext cx="3742102" cy="3685971"/>
          </a:xfrm>
          <a:custGeom>
            <a:rect b="b" l="l" r="r" t="t"/>
            <a:pathLst>
              <a:path extrusionOk="0" h="3685971" w="3742102">
                <a:moveTo>
                  <a:pt x="0" y="0"/>
                </a:moveTo>
                <a:lnTo>
                  <a:pt x="3742102" y="0"/>
                </a:lnTo>
                <a:lnTo>
                  <a:pt x="3742102" y="3685971"/>
                </a:lnTo>
                <a:lnTo>
                  <a:pt x="0" y="3685971"/>
                </a:lnTo>
                <a:lnTo>
                  <a:pt x="0" y="0"/>
                </a:lnTo>
                <a:close/>
              </a:path>
            </a:pathLst>
          </a:custGeom>
          <a:blipFill rotWithShape="1">
            <a:blip r:embed="rId5">
              <a:alphaModFix/>
            </a:blip>
            <a:stretch>
              <a:fillRect b="0" l="0" r="0" t="0"/>
            </a:stretch>
          </a:blipFill>
          <a:ln>
            <a:noFill/>
          </a:ln>
        </p:spPr>
      </p:sp>
      <p:sp>
        <p:nvSpPr>
          <p:cNvPr id="195" name="Google Shape;195;p11"/>
          <p:cNvSpPr txBox="1"/>
          <p:nvPr/>
        </p:nvSpPr>
        <p:spPr>
          <a:xfrm>
            <a:off x="1028700" y="1676895"/>
            <a:ext cx="9521928" cy="95313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lang="en-US" sz="5599">
                <a:solidFill>
                  <a:srgbClr val="2393D2"/>
                </a:solidFill>
                <a:latin typeface="League Spartan"/>
                <a:ea typeface="League Spartan"/>
                <a:cs typeface="League Spartan"/>
                <a:sym typeface="League Spartan"/>
              </a:rPr>
              <a:t>Social </a:t>
            </a:r>
            <a:r>
              <a:rPr lang="en-US" sz="5599">
                <a:solidFill>
                  <a:srgbClr val="000000"/>
                </a:solidFill>
                <a:latin typeface="League Spartan"/>
                <a:ea typeface="League Spartan"/>
                <a:cs typeface="League Spartan"/>
                <a:sym typeface="League Spartan"/>
              </a:rPr>
              <a:t>Impact</a:t>
            </a:r>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2"/>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201" name="Google Shape;201;p12"/>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202" name="Google Shape;202;p12"/>
          <p:cNvCxnSpPr/>
          <p:nvPr/>
        </p:nvCxnSpPr>
        <p:spPr>
          <a:xfrm>
            <a:off x="1028700" y="2734805"/>
            <a:ext cx="11697015" cy="0"/>
          </a:xfrm>
          <a:prstGeom prst="straightConnector1">
            <a:avLst/>
          </a:prstGeom>
          <a:noFill/>
          <a:ln cap="rnd" cmpd="sng" w="114300">
            <a:solidFill>
              <a:srgbClr val="064C99"/>
            </a:solidFill>
            <a:prstDash val="solid"/>
            <a:round/>
            <a:headEnd len="sm" w="sm" type="none"/>
            <a:tailEnd len="sm" w="sm" type="none"/>
          </a:ln>
        </p:spPr>
      </p:cxnSp>
      <p:sp>
        <p:nvSpPr>
          <p:cNvPr id="203" name="Google Shape;203;p12"/>
          <p:cNvSpPr txBox="1"/>
          <p:nvPr/>
        </p:nvSpPr>
        <p:spPr>
          <a:xfrm>
            <a:off x="1028700" y="3018573"/>
            <a:ext cx="16022400" cy="8241900"/>
          </a:xfrm>
          <a:prstGeom prst="rect">
            <a:avLst/>
          </a:prstGeom>
          <a:noFill/>
          <a:ln>
            <a:noFill/>
          </a:ln>
        </p:spPr>
        <p:txBody>
          <a:bodyPr anchorCtr="0" anchor="t" bIns="0" lIns="0" spcFirstLastPara="1" rIns="0" wrap="square" tIns="0">
            <a:spAutoFit/>
          </a:bodyPr>
          <a:lstStyle/>
          <a:p>
            <a:pPr indent="0" lvl="0" marL="457200" rtl="0" algn="just">
              <a:lnSpc>
                <a:spcPct val="140015"/>
              </a:lnSpc>
              <a:spcBef>
                <a:spcPts val="0"/>
              </a:spcBef>
              <a:spcAft>
                <a:spcPts val="0"/>
              </a:spcAft>
              <a:buNone/>
            </a:pPr>
            <a:r>
              <a:rPr lang="en-US" sz="2599">
                <a:solidFill>
                  <a:schemeClr val="dk1"/>
                </a:solidFill>
                <a:latin typeface="Poppins"/>
                <a:ea typeface="Poppins"/>
                <a:cs typeface="Poppins"/>
                <a:sym typeface="Poppins"/>
              </a:rPr>
              <a:t>1. Scanes CG (2007) Contribution of poultry to quality of life and economic development in the developing world. Poult Sci 86(11):2289–2290</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2. Emery J (2004) Heat stress in poultry solving the problem. Defra Publications, Department for Environment, Food and Rural Affairs London, UK (2004)</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3. Corkery G, Ward S, Kenny C, Hemmingway P (2013) Monitoring environmental parameters</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in poultry production facilities. In: Computer aided process engineering forum. Institute for</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rPr lang="en-US" sz="2599">
                <a:solidFill>
                  <a:schemeClr val="dk1"/>
                </a:solidFill>
                <a:latin typeface="Poppins"/>
                <a:ea typeface="Poppins"/>
                <a:cs typeface="Poppins"/>
                <a:sym typeface="Poppins"/>
              </a:rPr>
              <a:t>Process and Particle Engineering, Graz University of Technology, Austria</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rPr lang="en-US" sz="2599">
                <a:solidFill>
                  <a:schemeClr val="dk1"/>
                </a:solidFill>
                <a:latin typeface="Poppins"/>
                <a:ea typeface="Poppins"/>
                <a:cs typeface="Poppins"/>
                <a:sym typeface="Poppins"/>
              </a:rPr>
              <a:t>4. Rimoldi S, Lasagna E, Sarti FM, Marelli SP, Cozzi MC, Bernardini G, Terova G (2015) Expression profile of six stress-related genes and productive performances of fast and slow growing</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rPr lang="en-US" sz="2599">
                <a:solidFill>
                  <a:schemeClr val="dk1"/>
                </a:solidFill>
                <a:latin typeface="Poppins"/>
                <a:ea typeface="Poppins"/>
                <a:cs typeface="Poppins"/>
                <a:sym typeface="Poppins"/>
              </a:rPr>
              <a:t>broiler strains reared under heat stress conditions. Meta Gene 6:17–25</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rPr lang="en-US" sz="2599">
                <a:solidFill>
                  <a:schemeClr val="dk1"/>
                </a:solidFill>
                <a:latin typeface="Poppins"/>
                <a:ea typeface="Poppins"/>
                <a:cs typeface="Poppins"/>
                <a:sym typeface="Poppins"/>
              </a:rPr>
              <a:t>5. Oguntunji AO, Alabi OM (2010) Influence of high environmental temperature on egg</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rPr lang="en-US" sz="2599">
                <a:solidFill>
                  <a:schemeClr val="dk1"/>
                </a:solidFill>
                <a:latin typeface="Poppins"/>
                <a:ea typeface="Poppins"/>
                <a:cs typeface="Poppins"/>
                <a:sym typeface="Poppins"/>
              </a:rPr>
              <a:t>production and shell quality: a review. Worlds Poult Sci J 66(4):739–750</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t/>
            </a:r>
            <a:endParaRPr sz="2599">
              <a:solidFill>
                <a:schemeClr val="dk1"/>
              </a:solidFill>
              <a:latin typeface="Poppins"/>
              <a:ea typeface="Poppins"/>
              <a:cs typeface="Poppins"/>
              <a:sym typeface="Poppins"/>
            </a:endParaRPr>
          </a:p>
          <a:p>
            <a:pPr indent="0" lvl="0" marL="0" marR="0" rtl="0" algn="just">
              <a:lnSpc>
                <a:spcPct val="140015"/>
              </a:lnSpc>
              <a:spcBef>
                <a:spcPts val="0"/>
              </a:spcBef>
              <a:spcAft>
                <a:spcPts val="0"/>
              </a:spcAft>
              <a:buNone/>
            </a:pPr>
            <a:r>
              <a:t/>
            </a:r>
            <a:endParaRPr sz="2599">
              <a:latin typeface="Poppins"/>
              <a:ea typeface="Poppins"/>
              <a:cs typeface="Poppins"/>
              <a:sym typeface="Poppins"/>
            </a:endParaRPr>
          </a:p>
        </p:txBody>
      </p:sp>
      <p:sp>
        <p:nvSpPr>
          <p:cNvPr id="204" name="Google Shape;204;p12"/>
          <p:cNvSpPr txBox="1"/>
          <p:nvPr/>
        </p:nvSpPr>
        <p:spPr>
          <a:xfrm>
            <a:off x="1028700" y="1676895"/>
            <a:ext cx="9521928" cy="95313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lang="en-US" sz="5599">
                <a:solidFill>
                  <a:srgbClr val="2393D2"/>
                </a:solidFill>
                <a:latin typeface="League Spartan"/>
                <a:ea typeface="League Spartan"/>
                <a:cs typeface="League Spartan"/>
                <a:sym typeface="League Spartan"/>
              </a:rPr>
              <a:t>Reference </a:t>
            </a:r>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30855226a02_0_4"/>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210" name="Google Shape;210;g30855226a02_0_4"/>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69"/>
            </a:stretch>
          </a:blipFill>
          <a:ln>
            <a:noFill/>
          </a:ln>
        </p:spPr>
      </p:sp>
      <p:cxnSp>
        <p:nvCxnSpPr>
          <p:cNvPr id="211" name="Google Shape;211;g30855226a02_0_4"/>
          <p:cNvCxnSpPr/>
          <p:nvPr/>
        </p:nvCxnSpPr>
        <p:spPr>
          <a:xfrm>
            <a:off x="1028700" y="2734805"/>
            <a:ext cx="11697000" cy="0"/>
          </a:xfrm>
          <a:prstGeom prst="straightConnector1">
            <a:avLst/>
          </a:prstGeom>
          <a:noFill/>
          <a:ln cap="rnd" cmpd="sng" w="114300">
            <a:solidFill>
              <a:srgbClr val="064C99"/>
            </a:solidFill>
            <a:prstDash val="solid"/>
            <a:round/>
            <a:headEnd len="sm" w="sm" type="none"/>
            <a:tailEnd len="sm" w="sm" type="none"/>
          </a:ln>
        </p:spPr>
      </p:cxnSp>
      <p:sp>
        <p:nvSpPr>
          <p:cNvPr id="212" name="Google Shape;212;g30855226a02_0_4"/>
          <p:cNvSpPr txBox="1"/>
          <p:nvPr/>
        </p:nvSpPr>
        <p:spPr>
          <a:xfrm>
            <a:off x="1028700" y="3018573"/>
            <a:ext cx="16022400" cy="8241900"/>
          </a:xfrm>
          <a:prstGeom prst="rect">
            <a:avLst/>
          </a:prstGeom>
          <a:noFill/>
          <a:ln>
            <a:noFill/>
          </a:ln>
        </p:spPr>
        <p:txBody>
          <a:bodyPr anchorCtr="0" anchor="t" bIns="0" lIns="0" spcFirstLastPara="1" rIns="0" wrap="square" tIns="0">
            <a:spAutoFit/>
          </a:bodyPr>
          <a:lstStyle/>
          <a:p>
            <a:pPr indent="0" lvl="0" marL="457200" rtl="0" algn="just">
              <a:lnSpc>
                <a:spcPct val="140015"/>
              </a:lnSpc>
              <a:spcBef>
                <a:spcPts val="0"/>
              </a:spcBef>
              <a:spcAft>
                <a:spcPts val="0"/>
              </a:spcAft>
              <a:buNone/>
            </a:pPr>
            <a:r>
              <a:rPr lang="en-US" sz="2599">
                <a:solidFill>
                  <a:schemeClr val="dk1"/>
                </a:solidFill>
                <a:latin typeface="Poppins"/>
                <a:ea typeface="Poppins"/>
                <a:cs typeface="Poppins"/>
                <a:sym typeface="Poppins"/>
              </a:rPr>
              <a:t>6. Mutai EBK, Otieno PO, Gitau AN, Mbuge DO, Mutuli DA (2011) Simulation of the</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microclimate in poultry structures in Kenya. Res J Appl Sci Eng Technol 3(7):579–588</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7. British Standards Institution (1990) BS 5502: Part 43: Code of practise for design and</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construction of poultry buildings, London, UK</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8. Meluzzi A, Sirri F (2009) Welfare of broiler chickens. Ital J Anima Sci 8(1):161–173</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9. University of Kentucky: factors affecting broiler performance (2010)</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10. Fairchild BD (2009) Environmental factors to control when brooding chicks. Technical bulletin</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1287, cooperative extension service. University of Georgia, GA</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11. Mahale RB, Sonavane SS (2016) Smart poultry farm monitoring using IOT and wireless sensor</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networks. Int J Adv Res Comput Sci 7(3)</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t/>
            </a:r>
            <a:endParaRPr sz="2599">
              <a:solidFill>
                <a:schemeClr val="dk1"/>
              </a:solidFill>
              <a:latin typeface="Poppins"/>
              <a:ea typeface="Poppins"/>
              <a:cs typeface="Poppins"/>
              <a:sym typeface="Poppins"/>
            </a:endParaRPr>
          </a:p>
          <a:p>
            <a:pPr indent="0" lvl="0" marL="0" marR="0" rtl="0" algn="just">
              <a:lnSpc>
                <a:spcPct val="140015"/>
              </a:lnSpc>
              <a:spcBef>
                <a:spcPts val="0"/>
              </a:spcBef>
              <a:spcAft>
                <a:spcPts val="0"/>
              </a:spcAft>
              <a:buNone/>
            </a:pPr>
            <a:r>
              <a:t/>
            </a:r>
            <a:endParaRPr sz="2599">
              <a:latin typeface="Poppins"/>
              <a:ea typeface="Poppins"/>
              <a:cs typeface="Poppins"/>
              <a:sym typeface="Poppins"/>
            </a:endParaRPr>
          </a:p>
        </p:txBody>
      </p:sp>
      <p:sp>
        <p:nvSpPr>
          <p:cNvPr id="213" name="Google Shape;213;g30855226a02_0_4"/>
          <p:cNvSpPr txBox="1"/>
          <p:nvPr/>
        </p:nvSpPr>
        <p:spPr>
          <a:xfrm>
            <a:off x="1028700" y="1676895"/>
            <a:ext cx="9522000" cy="861900"/>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lang="en-US" sz="5599">
                <a:solidFill>
                  <a:srgbClr val="2393D2"/>
                </a:solidFill>
                <a:latin typeface="League Spartan"/>
                <a:ea typeface="League Spartan"/>
                <a:cs typeface="League Spartan"/>
                <a:sym typeface="League Spartan"/>
              </a:rPr>
              <a:t>Reference </a:t>
            </a:r>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30855226a02_0_15"/>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219" name="Google Shape;219;g30855226a02_0_15"/>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69"/>
            </a:stretch>
          </a:blipFill>
          <a:ln>
            <a:noFill/>
          </a:ln>
        </p:spPr>
      </p:sp>
      <p:cxnSp>
        <p:nvCxnSpPr>
          <p:cNvPr id="220" name="Google Shape;220;g30855226a02_0_15"/>
          <p:cNvCxnSpPr/>
          <p:nvPr/>
        </p:nvCxnSpPr>
        <p:spPr>
          <a:xfrm>
            <a:off x="1028700" y="2734805"/>
            <a:ext cx="11697000" cy="0"/>
          </a:xfrm>
          <a:prstGeom prst="straightConnector1">
            <a:avLst/>
          </a:prstGeom>
          <a:noFill/>
          <a:ln cap="rnd" cmpd="sng" w="114300">
            <a:solidFill>
              <a:srgbClr val="064C99"/>
            </a:solidFill>
            <a:prstDash val="solid"/>
            <a:round/>
            <a:headEnd len="sm" w="sm" type="none"/>
            <a:tailEnd len="sm" w="sm" type="none"/>
          </a:ln>
        </p:spPr>
      </p:cxnSp>
      <p:sp>
        <p:nvSpPr>
          <p:cNvPr id="221" name="Google Shape;221;g30855226a02_0_15"/>
          <p:cNvSpPr txBox="1"/>
          <p:nvPr/>
        </p:nvSpPr>
        <p:spPr>
          <a:xfrm>
            <a:off x="1028700" y="3018575"/>
            <a:ext cx="16230600" cy="9362100"/>
          </a:xfrm>
          <a:prstGeom prst="rect">
            <a:avLst/>
          </a:prstGeom>
          <a:noFill/>
          <a:ln>
            <a:noFill/>
          </a:ln>
        </p:spPr>
        <p:txBody>
          <a:bodyPr anchorCtr="0" anchor="t" bIns="0" lIns="0" spcFirstLastPara="1" rIns="0" wrap="square" tIns="0">
            <a:spAutoFit/>
          </a:bodyPr>
          <a:lstStyle/>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12. Ahmadi MR, Hussien NA, Smaisim GF, Falai NM (2018) A survey of smart control system</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for poultry farm techniques. Int J Distrib Comput High Perform Comput</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13. Lahlouh I, Rerhrhaye F, Elakkary A, Sefiani N (2020) Experimental implementation of a new</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multi input multi output fuzzy-PID controller in a poultry house system. Heliyon 6(8):e04645</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14. Alimuddin KBS, Subrata BS, Sumiati NN (2011) A supervisory control system for temperature</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and humidity in a closed house model for broilers. Int J Electr Comput Sci 11:75–82</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15. Paputungan V, Faruq A, Puspasari F, Hakim F, Fahrurrozi I, Oktiawati UY, Mutakhiroh I (2020)</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Temperature and humidity monitoring system in broiler poultry farm. In: IOP conferences on</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series: materials science and engineering, vol 803, p 012010</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16. Wariston FP, Fonsecac LS, Fernando BCG, Luciana (2020) Environmental monitoring in</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a poultry farm using an instrument developed with the internet of things concept. Comput</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Clr>
                <a:schemeClr val="dk1"/>
              </a:buClr>
              <a:buSzPts val="1100"/>
              <a:buFont typeface="Arial"/>
              <a:buNone/>
            </a:pPr>
            <a:r>
              <a:rPr lang="en-US" sz="2599">
                <a:solidFill>
                  <a:schemeClr val="dk1"/>
                </a:solidFill>
                <a:latin typeface="Poppins"/>
                <a:ea typeface="Poppins"/>
                <a:cs typeface="Poppins"/>
                <a:sym typeface="Poppins"/>
              </a:rPr>
              <a:t>Electron Agric 170:105257</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t/>
            </a:r>
            <a:endParaRPr sz="2599">
              <a:solidFill>
                <a:schemeClr val="dk1"/>
              </a:solidFill>
              <a:latin typeface="Poppins"/>
              <a:ea typeface="Poppins"/>
              <a:cs typeface="Poppins"/>
              <a:sym typeface="Poppins"/>
            </a:endParaRPr>
          </a:p>
          <a:p>
            <a:pPr indent="0" lvl="0" marL="457200" rtl="0" algn="just">
              <a:lnSpc>
                <a:spcPct val="140015"/>
              </a:lnSpc>
              <a:spcBef>
                <a:spcPts val="0"/>
              </a:spcBef>
              <a:spcAft>
                <a:spcPts val="0"/>
              </a:spcAft>
              <a:buNone/>
            </a:pPr>
            <a:r>
              <a:t/>
            </a:r>
            <a:endParaRPr sz="2599">
              <a:solidFill>
                <a:schemeClr val="dk1"/>
              </a:solidFill>
              <a:latin typeface="Poppins"/>
              <a:ea typeface="Poppins"/>
              <a:cs typeface="Poppins"/>
              <a:sym typeface="Poppins"/>
            </a:endParaRPr>
          </a:p>
          <a:p>
            <a:pPr indent="0" lvl="0" marL="0" marR="0" rtl="0" algn="just">
              <a:lnSpc>
                <a:spcPct val="140015"/>
              </a:lnSpc>
              <a:spcBef>
                <a:spcPts val="0"/>
              </a:spcBef>
              <a:spcAft>
                <a:spcPts val="0"/>
              </a:spcAft>
              <a:buNone/>
            </a:pPr>
            <a:r>
              <a:t/>
            </a:r>
            <a:endParaRPr sz="2599">
              <a:latin typeface="Poppins"/>
              <a:ea typeface="Poppins"/>
              <a:cs typeface="Poppins"/>
              <a:sym typeface="Poppins"/>
            </a:endParaRPr>
          </a:p>
        </p:txBody>
      </p:sp>
      <p:sp>
        <p:nvSpPr>
          <p:cNvPr id="222" name="Google Shape;222;g30855226a02_0_15"/>
          <p:cNvSpPr txBox="1"/>
          <p:nvPr/>
        </p:nvSpPr>
        <p:spPr>
          <a:xfrm>
            <a:off x="1028700" y="1676895"/>
            <a:ext cx="9522000" cy="861900"/>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lang="en-US" sz="5599">
                <a:solidFill>
                  <a:srgbClr val="2393D2"/>
                </a:solidFill>
                <a:latin typeface="League Spartan"/>
                <a:ea typeface="League Spartan"/>
                <a:cs typeface="League Spartan"/>
                <a:sym typeface="League Spartan"/>
              </a:rPr>
              <a:t>Reference </a:t>
            </a:r>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3"/>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228" name="Google Shape;228;p13"/>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229" name="Google Shape;229;p13"/>
          <p:cNvCxnSpPr/>
          <p:nvPr/>
        </p:nvCxnSpPr>
        <p:spPr>
          <a:xfrm>
            <a:off x="1028700" y="2734805"/>
            <a:ext cx="11697015" cy="0"/>
          </a:xfrm>
          <a:prstGeom prst="straightConnector1">
            <a:avLst/>
          </a:prstGeom>
          <a:noFill/>
          <a:ln cap="rnd" cmpd="sng" w="114300">
            <a:solidFill>
              <a:srgbClr val="064C99"/>
            </a:solidFill>
            <a:prstDash val="solid"/>
            <a:round/>
            <a:headEnd len="sm" w="sm" type="none"/>
            <a:tailEnd len="sm" w="sm" type="none"/>
          </a:ln>
        </p:spPr>
      </p:cxnSp>
      <p:sp>
        <p:nvSpPr>
          <p:cNvPr id="230" name="Google Shape;230;p13"/>
          <p:cNvSpPr txBox="1"/>
          <p:nvPr/>
        </p:nvSpPr>
        <p:spPr>
          <a:xfrm>
            <a:off x="1028700" y="5550976"/>
            <a:ext cx="15084600" cy="960300"/>
          </a:xfrm>
          <a:prstGeom prst="rect">
            <a:avLst/>
          </a:prstGeom>
          <a:noFill/>
          <a:ln>
            <a:noFill/>
          </a:ln>
        </p:spPr>
        <p:txBody>
          <a:bodyPr anchorCtr="0" anchor="t" bIns="0" lIns="0" spcFirstLastPara="1" rIns="0" wrap="square" tIns="0">
            <a:spAutoFit/>
          </a:bodyPr>
          <a:lstStyle/>
          <a:p>
            <a:pPr indent="0" lvl="0" marL="0" marR="0" rtl="0" algn="just">
              <a:lnSpc>
                <a:spcPct val="140015"/>
              </a:lnSpc>
              <a:spcBef>
                <a:spcPts val="0"/>
              </a:spcBef>
              <a:spcAft>
                <a:spcPts val="0"/>
              </a:spcAft>
              <a:buNone/>
            </a:pPr>
            <a:r>
              <a:rPr b="1" lang="en-US" sz="2599">
                <a:latin typeface="Poppins"/>
                <a:ea typeface="Poppins"/>
                <a:cs typeface="Poppins"/>
                <a:sym typeface="Poppins"/>
              </a:rPr>
              <a:t>https://github.com/SakibRatul/Smart-Automation-System-for-Controlling-Environmental-Parameters-of-Poultry-Farms</a:t>
            </a:r>
            <a:endParaRPr b="1"/>
          </a:p>
        </p:txBody>
      </p:sp>
      <p:sp>
        <p:nvSpPr>
          <p:cNvPr id="231" name="Google Shape;231;p13"/>
          <p:cNvSpPr txBox="1"/>
          <p:nvPr/>
        </p:nvSpPr>
        <p:spPr>
          <a:xfrm>
            <a:off x="1028700" y="1676895"/>
            <a:ext cx="9521928" cy="95313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lang="en-US" sz="5599">
                <a:solidFill>
                  <a:srgbClr val="2393D2"/>
                </a:solidFill>
                <a:latin typeface="League Spartan"/>
                <a:ea typeface="League Spartan"/>
                <a:cs typeface="League Spartan"/>
                <a:sym typeface="League Spartan"/>
              </a:rPr>
              <a:t>Code </a:t>
            </a:r>
            <a:r>
              <a:rPr lang="en-US" sz="5599">
                <a:solidFill>
                  <a:srgbClr val="000000"/>
                </a:solidFill>
                <a:latin typeface="League Spartan"/>
                <a:ea typeface="League Spartan"/>
                <a:cs typeface="League Spartan"/>
                <a:sym typeface="League Spartan"/>
              </a:rPr>
              <a:t>Link</a:t>
            </a:r>
            <a:endParaRP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4"/>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237" name="Google Shape;237;p14"/>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sp>
        <p:nvSpPr>
          <p:cNvPr id="238" name="Google Shape;238;p14"/>
          <p:cNvSpPr txBox="1"/>
          <p:nvPr/>
        </p:nvSpPr>
        <p:spPr>
          <a:xfrm>
            <a:off x="3920595" y="3761041"/>
            <a:ext cx="10891304" cy="2439714"/>
          </a:xfrm>
          <a:prstGeom prst="rect">
            <a:avLst/>
          </a:prstGeom>
          <a:noFill/>
          <a:ln>
            <a:noFill/>
          </a:ln>
        </p:spPr>
        <p:txBody>
          <a:bodyPr anchorCtr="0" anchor="t" bIns="0" lIns="0" spcFirstLastPara="1" rIns="0" wrap="square" tIns="0">
            <a:spAutoFit/>
          </a:bodyPr>
          <a:lstStyle/>
          <a:p>
            <a:pPr indent="0" lvl="0" marL="0" marR="0" rtl="0" algn="l">
              <a:lnSpc>
                <a:spcPct val="139998"/>
              </a:lnSpc>
              <a:spcBef>
                <a:spcPts val="0"/>
              </a:spcBef>
              <a:spcAft>
                <a:spcPts val="0"/>
              </a:spcAft>
              <a:buNone/>
            </a:pPr>
            <a:r>
              <a:rPr b="1" lang="en-US" sz="14198">
                <a:solidFill>
                  <a:srgbClr val="2393D2"/>
                </a:solidFill>
                <a:latin typeface="League Spartan"/>
                <a:ea typeface="League Spartan"/>
                <a:cs typeface="League Spartan"/>
                <a:sym typeface="League Spartan"/>
              </a:rPr>
              <a:t>Thank</a:t>
            </a:r>
            <a:r>
              <a:rPr b="1" lang="en-US" sz="14198">
                <a:solidFill>
                  <a:srgbClr val="000000"/>
                </a:solidFill>
                <a:latin typeface="League Spartan"/>
                <a:ea typeface="League Spartan"/>
                <a:cs typeface="League Spartan"/>
                <a:sym typeface="League Spartan"/>
              </a:rPr>
              <a:t> </a:t>
            </a:r>
            <a:r>
              <a:rPr b="1" lang="en-US" sz="14198">
                <a:solidFill>
                  <a:srgbClr val="064C99"/>
                </a:solidFill>
                <a:latin typeface="League Spartan"/>
                <a:ea typeface="League Spartan"/>
                <a:cs typeface="League Spartan"/>
                <a:sym typeface="League Spartan"/>
              </a:rPr>
              <a:t>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3"/>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97" name="Google Shape;97;p3"/>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98" name="Google Shape;98;p3"/>
          <p:cNvCxnSpPr/>
          <p:nvPr/>
        </p:nvCxnSpPr>
        <p:spPr>
          <a:xfrm flipH="1" rot="10800000">
            <a:off x="1029002" y="3066416"/>
            <a:ext cx="10831670" cy="57150"/>
          </a:xfrm>
          <a:prstGeom prst="straightConnector1">
            <a:avLst/>
          </a:prstGeom>
          <a:noFill/>
          <a:ln cap="rnd" cmpd="sng" w="114300">
            <a:solidFill>
              <a:srgbClr val="064C99"/>
            </a:solidFill>
            <a:prstDash val="solid"/>
            <a:round/>
            <a:headEnd len="sm" w="sm" type="none"/>
            <a:tailEnd len="sm" w="sm" type="none"/>
          </a:ln>
        </p:spPr>
      </p:cxnSp>
      <p:sp>
        <p:nvSpPr>
          <p:cNvPr id="99" name="Google Shape;99;p3"/>
          <p:cNvSpPr txBox="1"/>
          <p:nvPr/>
        </p:nvSpPr>
        <p:spPr>
          <a:xfrm>
            <a:off x="1029000" y="3479825"/>
            <a:ext cx="10992300" cy="1335900"/>
          </a:xfrm>
          <a:prstGeom prst="rect">
            <a:avLst/>
          </a:prstGeom>
          <a:noFill/>
          <a:ln>
            <a:noFill/>
          </a:ln>
        </p:spPr>
        <p:txBody>
          <a:bodyPr anchorCtr="0" anchor="t" bIns="0" lIns="0" spcFirstLastPara="1" rIns="0" wrap="square" tIns="0">
            <a:spAutoFit/>
          </a:bodyPr>
          <a:lstStyle/>
          <a:p>
            <a:pPr indent="0" lvl="0" marL="0" marR="0" rtl="0" algn="just">
              <a:lnSpc>
                <a:spcPct val="140015"/>
              </a:lnSpc>
              <a:spcBef>
                <a:spcPts val="0"/>
              </a:spcBef>
              <a:spcAft>
                <a:spcPts val="0"/>
              </a:spcAft>
              <a:buNone/>
            </a:pPr>
            <a:r>
              <a:t/>
            </a:r>
            <a:endParaRPr sz="2599">
              <a:latin typeface="Poppins"/>
              <a:ea typeface="Poppins"/>
              <a:cs typeface="Poppins"/>
              <a:sym typeface="Poppins"/>
            </a:endParaRPr>
          </a:p>
          <a:p>
            <a:pPr indent="-280668" lvl="1" marL="561338" marR="0" rtl="0" algn="just">
              <a:lnSpc>
                <a:spcPct val="140015"/>
              </a:lnSpc>
              <a:spcBef>
                <a:spcPts val="0"/>
              </a:spcBef>
              <a:spcAft>
                <a:spcPts val="0"/>
              </a:spcAft>
              <a:buClr>
                <a:srgbClr val="000000"/>
              </a:buClr>
              <a:buSzPts val="2599"/>
              <a:buChar char="•"/>
            </a:pPr>
            <a:r>
              <a:rPr lang="en-US" sz="2599">
                <a:latin typeface="Poppins"/>
                <a:ea typeface="Poppins"/>
                <a:cs typeface="Poppins"/>
                <a:sym typeface="Poppins"/>
              </a:rPr>
              <a:t>High Mortality Rates Due to Poor Environmental Conditions</a:t>
            </a:r>
            <a:endParaRPr sz="2599">
              <a:latin typeface="Poppins"/>
              <a:ea typeface="Poppins"/>
              <a:cs typeface="Poppins"/>
              <a:sym typeface="Poppins"/>
            </a:endParaRPr>
          </a:p>
          <a:p>
            <a:pPr indent="0" lvl="0" marL="914400" marR="0" rtl="0" algn="just">
              <a:lnSpc>
                <a:spcPct val="140015"/>
              </a:lnSpc>
              <a:spcBef>
                <a:spcPts val="0"/>
              </a:spcBef>
              <a:spcAft>
                <a:spcPts val="0"/>
              </a:spcAft>
              <a:buNone/>
            </a:pPr>
            <a:r>
              <a:t/>
            </a:r>
            <a:endParaRPr/>
          </a:p>
        </p:txBody>
      </p:sp>
      <p:sp>
        <p:nvSpPr>
          <p:cNvPr id="100" name="Google Shape;100;p3"/>
          <p:cNvSpPr txBox="1"/>
          <p:nvPr/>
        </p:nvSpPr>
        <p:spPr>
          <a:xfrm>
            <a:off x="1028700" y="1952625"/>
            <a:ext cx="8230200" cy="861900"/>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lang="en-US" sz="5599">
                <a:latin typeface="League Spartan"/>
                <a:ea typeface="League Spartan"/>
                <a:cs typeface="League Spartan"/>
                <a:sym typeface="League Spartan"/>
              </a:rPr>
              <a:t>Problem Statement</a:t>
            </a:r>
            <a:endParaRPr/>
          </a:p>
        </p:txBody>
      </p:sp>
      <p:pic>
        <p:nvPicPr>
          <p:cNvPr id="101" name="Google Shape;101;p3"/>
          <p:cNvPicPr preferRelativeResize="0"/>
          <p:nvPr/>
        </p:nvPicPr>
        <p:blipFill>
          <a:blip r:embed="rId5">
            <a:alphaModFix/>
          </a:blip>
          <a:stretch>
            <a:fillRect/>
          </a:stretch>
        </p:blipFill>
        <p:spPr>
          <a:xfrm>
            <a:off x="12242600" y="2927675"/>
            <a:ext cx="5813224" cy="5732250"/>
          </a:xfrm>
          <a:prstGeom prst="rect">
            <a:avLst/>
          </a:prstGeom>
          <a:noFill/>
          <a:ln>
            <a:noFill/>
          </a:ln>
        </p:spPr>
      </p:pic>
      <p:sp>
        <p:nvSpPr>
          <p:cNvPr id="102" name="Google Shape;102;p3"/>
          <p:cNvSpPr txBox="1"/>
          <p:nvPr/>
        </p:nvSpPr>
        <p:spPr>
          <a:xfrm>
            <a:off x="1029000" y="4475550"/>
            <a:ext cx="10992300" cy="1335900"/>
          </a:xfrm>
          <a:prstGeom prst="rect">
            <a:avLst/>
          </a:prstGeom>
          <a:noFill/>
          <a:ln>
            <a:noFill/>
          </a:ln>
        </p:spPr>
        <p:txBody>
          <a:bodyPr anchorCtr="0" anchor="t" bIns="0" lIns="0" spcFirstLastPara="1" rIns="0" wrap="square" tIns="0">
            <a:spAutoFit/>
          </a:bodyPr>
          <a:lstStyle/>
          <a:p>
            <a:pPr indent="0" lvl="0" marL="0" marR="0" rtl="0" algn="just">
              <a:lnSpc>
                <a:spcPct val="140015"/>
              </a:lnSpc>
              <a:spcBef>
                <a:spcPts val="0"/>
              </a:spcBef>
              <a:spcAft>
                <a:spcPts val="0"/>
              </a:spcAft>
              <a:buNone/>
            </a:pPr>
            <a:r>
              <a:t/>
            </a:r>
            <a:endParaRPr sz="2599">
              <a:latin typeface="Poppins"/>
              <a:ea typeface="Poppins"/>
              <a:cs typeface="Poppins"/>
              <a:sym typeface="Poppins"/>
            </a:endParaRPr>
          </a:p>
          <a:p>
            <a:pPr indent="-280668" lvl="1" marL="561338" marR="0" rtl="0" algn="just">
              <a:lnSpc>
                <a:spcPct val="140015"/>
              </a:lnSpc>
              <a:spcBef>
                <a:spcPts val="0"/>
              </a:spcBef>
              <a:spcAft>
                <a:spcPts val="0"/>
              </a:spcAft>
              <a:buClr>
                <a:srgbClr val="000000"/>
              </a:buClr>
              <a:buSzPts val="2599"/>
              <a:buChar char="•"/>
            </a:pPr>
            <a:r>
              <a:rPr lang="en-US" sz="2599">
                <a:latin typeface="Poppins"/>
                <a:ea typeface="Poppins"/>
                <a:cs typeface="Poppins"/>
                <a:sym typeface="Poppins"/>
              </a:rPr>
              <a:t>Lack of Efficient Monitoring and Data-Driven Management</a:t>
            </a:r>
            <a:endParaRPr sz="2599">
              <a:latin typeface="Poppins"/>
              <a:ea typeface="Poppins"/>
              <a:cs typeface="Poppins"/>
              <a:sym typeface="Poppins"/>
            </a:endParaRPr>
          </a:p>
          <a:p>
            <a:pPr indent="0" lvl="0" marL="0" marR="0" rtl="0" algn="just">
              <a:lnSpc>
                <a:spcPct val="140015"/>
              </a:lnSpc>
              <a:spcBef>
                <a:spcPts val="0"/>
              </a:spcBef>
              <a:spcAft>
                <a:spcPts val="0"/>
              </a:spcAft>
              <a:buNone/>
            </a:pPr>
            <a:r>
              <a:t/>
            </a:r>
            <a:endParaRPr/>
          </a:p>
        </p:txBody>
      </p:sp>
      <p:sp>
        <p:nvSpPr>
          <p:cNvPr id="103" name="Google Shape;103;p3"/>
          <p:cNvSpPr txBox="1"/>
          <p:nvPr/>
        </p:nvSpPr>
        <p:spPr>
          <a:xfrm>
            <a:off x="1029000" y="5481025"/>
            <a:ext cx="10992300" cy="960300"/>
          </a:xfrm>
          <a:prstGeom prst="rect">
            <a:avLst/>
          </a:prstGeom>
          <a:noFill/>
          <a:ln>
            <a:noFill/>
          </a:ln>
        </p:spPr>
        <p:txBody>
          <a:bodyPr anchorCtr="0" anchor="t" bIns="0" lIns="0" spcFirstLastPara="1" rIns="0" wrap="square" tIns="0">
            <a:spAutoFit/>
          </a:bodyPr>
          <a:lstStyle/>
          <a:p>
            <a:pPr indent="0" lvl="0" marL="0" marR="0" rtl="0" algn="just">
              <a:lnSpc>
                <a:spcPct val="140015"/>
              </a:lnSpc>
              <a:spcBef>
                <a:spcPts val="0"/>
              </a:spcBef>
              <a:spcAft>
                <a:spcPts val="0"/>
              </a:spcAft>
              <a:buNone/>
            </a:pPr>
            <a:r>
              <a:t/>
            </a:r>
            <a:endParaRPr sz="2599">
              <a:latin typeface="Poppins"/>
              <a:ea typeface="Poppins"/>
              <a:cs typeface="Poppins"/>
              <a:sym typeface="Poppins"/>
            </a:endParaRPr>
          </a:p>
          <a:p>
            <a:pPr indent="-280668" lvl="1" marL="561338" marR="0" rtl="0" algn="just">
              <a:lnSpc>
                <a:spcPct val="140015"/>
              </a:lnSpc>
              <a:spcBef>
                <a:spcPts val="0"/>
              </a:spcBef>
              <a:spcAft>
                <a:spcPts val="0"/>
              </a:spcAft>
              <a:buClr>
                <a:srgbClr val="000000"/>
              </a:buClr>
              <a:buSzPts val="2599"/>
              <a:buChar char="•"/>
            </a:pPr>
            <a:r>
              <a:rPr lang="en-US" sz="2599">
                <a:latin typeface="Poppins"/>
                <a:ea typeface="Poppins"/>
                <a:cs typeface="Poppins"/>
                <a:sym typeface="Poppins"/>
              </a:rPr>
              <a:t>Increased Costs Due to Inefficient Resource Usage</a:t>
            </a:r>
            <a:endParaRPr/>
          </a:p>
        </p:txBody>
      </p:sp>
      <p:sp>
        <p:nvSpPr>
          <p:cNvPr id="104" name="Google Shape;104;p3"/>
          <p:cNvSpPr txBox="1"/>
          <p:nvPr/>
        </p:nvSpPr>
        <p:spPr>
          <a:xfrm>
            <a:off x="1029000" y="6441325"/>
            <a:ext cx="10992300" cy="960300"/>
          </a:xfrm>
          <a:prstGeom prst="rect">
            <a:avLst/>
          </a:prstGeom>
          <a:noFill/>
          <a:ln>
            <a:noFill/>
          </a:ln>
        </p:spPr>
        <p:txBody>
          <a:bodyPr anchorCtr="0" anchor="t" bIns="0" lIns="0" spcFirstLastPara="1" rIns="0" wrap="square" tIns="0">
            <a:spAutoFit/>
          </a:bodyPr>
          <a:lstStyle/>
          <a:p>
            <a:pPr indent="0" lvl="0" marL="0" marR="0" rtl="0" algn="just">
              <a:lnSpc>
                <a:spcPct val="140015"/>
              </a:lnSpc>
              <a:spcBef>
                <a:spcPts val="0"/>
              </a:spcBef>
              <a:spcAft>
                <a:spcPts val="0"/>
              </a:spcAft>
              <a:buNone/>
            </a:pPr>
            <a:r>
              <a:t/>
            </a:r>
            <a:endParaRPr sz="2599">
              <a:latin typeface="Poppins"/>
              <a:ea typeface="Poppins"/>
              <a:cs typeface="Poppins"/>
              <a:sym typeface="Poppins"/>
            </a:endParaRPr>
          </a:p>
          <a:p>
            <a:pPr indent="-280668" lvl="1" marL="561338" marR="0" rtl="0" algn="just">
              <a:lnSpc>
                <a:spcPct val="140015"/>
              </a:lnSpc>
              <a:spcBef>
                <a:spcPts val="0"/>
              </a:spcBef>
              <a:spcAft>
                <a:spcPts val="0"/>
              </a:spcAft>
              <a:buClr>
                <a:srgbClr val="000000"/>
              </a:buClr>
              <a:buSzPts val="2599"/>
              <a:buChar char="•"/>
            </a:pPr>
            <a:r>
              <a:rPr lang="en-US" sz="2599">
                <a:latin typeface="Poppins"/>
                <a:ea typeface="Poppins"/>
                <a:cs typeface="Poppins"/>
                <a:sym typeface="Poppins"/>
              </a:rPr>
              <a:t>Health Issues in Poultry Due to Harmful Gases</a:t>
            </a:r>
            <a:endParaRPr/>
          </a:p>
        </p:txBody>
      </p:sp>
      <p:sp>
        <p:nvSpPr>
          <p:cNvPr id="105" name="Google Shape;105;p3"/>
          <p:cNvSpPr txBox="1"/>
          <p:nvPr/>
        </p:nvSpPr>
        <p:spPr>
          <a:xfrm>
            <a:off x="1029000" y="7401625"/>
            <a:ext cx="10992300" cy="960300"/>
          </a:xfrm>
          <a:prstGeom prst="rect">
            <a:avLst/>
          </a:prstGeom>
          <a:noFill/>
          <a:ln>
            <a:noFill/>
          </a:ln>
        </p:spPr>
        <p:txBody>
          <a:bodyPr anchorCtr="0" anchor="t" bIns="0" lIns="0" spcFirstLastPara="1" rIns="0" wrap="square" tIns="0">
            <a:spAutoFit/>
          </a:bodyPr>
          <a:lstStyle/>
          <a:p>
            <a:pPr indent="0" lvl="0" marL="0" marR="0" rtl="0" algn="just">
              <a:lnSpc>
                <a:spcPct val="140015"/>
              </a:lnSpc>
              <a:spcBef>
                <a:spcPts val="0"/>
              </a:spcBef>
              <a:spcAft>
                <a:spcPts val="0"/>
              </a:spcAft>
              <a:buNone/>
            </a:pPr>
            <a:r>
              <a:t/>
            </a:r>
            <a:endParaRPr sz="2599">
              <a:latin typeface="Poppins"/>
              <a:ea typeface="Poppins"/>
              <a:cs typeface="Poppins"/>
              <a:sym typeface="Poppins"/>
            </a:endParaRPr>
          </a:p>
          <a:p>
            <a:pPr indent="-280668" lvl="1" marL="561338" marR="0" rtl="0" algn="just">
              <a:lnSpc>
                <a:spcPct val="140015"/>
              </a:lnSpc>
              <a:spcBef>
                <a:spcPts val="0"/>
              </a:spcBef>
              <a:spcAft>
                <a:spcPts val="0"/>
              </a:spcAft>
              <a:buClr>
                <a:srgbClr val="000000"/>
              </a:buClr>
              <a:buSzPts val="2599"/>
              <a:buChar char="•"/>
            </a:pPr>
            <a:r>
              <a:rPr lang="en-US" sz="2599">
                <a:latin typeface="Poppins"/>
                <a:ea typeface="Poppins"/>
                <a:cs typeface="Poppins"/>
                <a:sym typeface="Poppins"/>
              </a:rPr>
              <a:t>Difficulty in Scaling Operations</a:t>
            </a:r>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111" name="Google Shape;111;p2"/>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112" name="Google Shape;112;p2"/>
          <p:cNvCxnSpPr/>
          <p:nvPr/>
        </p:nvCxnSpPr>
        <p:spPr>
          <a:xfrm flipH="1" rot="10800000">
            <a:off x="1029002" y="3200401"/>
            <a:ext cx="10831670" cy="57150"/>
          </a:xfrm>
          <a:prstGeom prst="straightConnector1">
            <a:avLst/>
          </a:prstGeom>
          <a:noFill/>
          <a:ln cap="rnd" cmpd="sng" w="114300">
            <a:solidFill>
              <a:srgbClr val="064C99"/>
            </a:solidFill>
            <a:prstDash val="solid"/>
            <a:round/>
            <a:headEnd len="sm" w="sm" type="none"/>
            <a:tailEnd len="sm" w="sm" type="none"/>
          </a:ln>
        </p:spPr>
      </p:cxnSp>
      <p:sp>
        <p:nvSpPr>
          <p:cNvPr id="113" name="Google Shape;113;p2"/>
          <p:cNvSpPr txBox="1"/>
          <p:nvPr/>
        </p:nvSpPr>
        <p:spPr>
          <a:xfrm>
            <a:off x="1029002" y="3522980"/>
            <a:ext cx="10831972" cy="4572635"/>
          </a:xfrm>
          <a:prstGeom prst="rect">
            <a:avLst/>
          </a:prstGeom>
          <a:noFill/>
          <a:ln>
            <a:noFill/>
          </a:ln>
        </p:spPr>
        <p:txBody>
          <a:bodyPr anchorCtr="0" anchor="t" bIns="0" lIns="0" spcFirstLastPara="1" rIns="0" wrap="square" tIns="0">
            <a:spAutoFit/>
          </a:bodyPr>
          <a:lstStyle/>
          <a:p>
            <a:pPr indent="0" lvl="0" marL="0" marR="0" rtl="0" algn="just">
              <a:lnSpc>
                <a:spcPct val="140015"/>
              </a:lnSpc>
              <a:spcBef>
                <a:spcPts val="0"/>
              </a:spcBef>
              <a:spcAft>
                <a:spcPts val="0"/>
              </a:spcAft>
              <a:buNone/>
            </a:pPr>
            <a:r>
              <a:rPr b="1" i="0" lang="en-US" sz="2599" u="none" cap="none" strike="noStrike">
                <a:solidFill>
                  <a:srgbClr val="000000"/>
                </a:solidFill>
                <a:latin typeface="Poppins Medium"/>
                <a:ea typeface="Poppins Medium"/>
                <a:cs typeface="Poppins Medium"/>
                <a:sym typeface="Poppins Medium"/>
              </a:rPr>
              <a:t>The Smart Automation System for Controlling Environmental Parameters of Poultry Farms aims to automate the monitoring and regulation of key environmental factors like temperature, humidity, and air quality. This system uses microcontroller-based technology and sensors to ensure optimal conditions in poultry farms, reducing manual intervention while improving farm productivity and poultry health. By leveraging real-time data, the system can make informed adjustments to ventilation, heating, and cooling, enhancing poultry growth rates and minimizing energy costs.</a:t>
            </a:r>
            <a:endParaRPr/>
          </a:p>
        </p:txBody>
      </p:sp>
      <p:sp>
        <p:nvSpPr>
          <p:cNvPr id="114" name="Google Shape;114;p2"/>
          <p:cNvSpPr txBox="1"/>
          <p:nvPr/>
        </p:nvSpPr>
        <p:spPr>
          <a:xfrm>
            <a:off x="1029002" y="2086610"/>
            <a:ext cx="3144203" cy="95313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599" u="none" cap="none" strike="noStrike">
                <a:solidFill>
                  <a:srgbClr val="000000"/>
                </a:solidFill>
                <a:latin typeface="League Spartan"/>
                <a:ea typeface="League Spartan"/>
                <a:cs typeface="League Spartan"/>
                <a:sym typeface="League Spartan"/>
              </a:rPr>
              <a:t>Abstract</a:t>
            </a:r>
            <a:endParaRPr/>
          </a:p>
        </p:txBody>
      </p:sp>
      <p:pic>
        <p:nvPicPr>
          <p:cNvPr id="115" name="Google Shape;115;p2"/>
          <p:cNvPicPr preferRelativeResize="0"/>
          <p:nvPr/>
        </p:nvPicPr>
        <p:blipFill>
          <a:blip r:embed="rId5">
            <a:alphaModFix/>
          </a:blip>
          <a:stretch>
            <a:fillRect/>
          </a:stretch>
        </p:blipFill>
        <p:spPr>
          <a:xfrm>
            <a:off x="12526000" y="3039750"/>
            <a:ext cx="5377900" cy="4916600"/>
          </a:xfrm>
          <a:prstGeom prst="rect">
            <a:avLst/>
          </a:prstGeom>
          <a:noFill/>
          <a:ln>
            <a:noFill/>
          </a:ln>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4"/>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121" name="Google Shape;121;p4"/>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122" name="Google Shape;122;p4"/>
          <p:cNvCxnSpPr/>
          <p:nvPr/>
        </p:nvCxnSpPr>
        <p:spPr>
          <a:xfrm>
            <a:off x="1028700" y="2857500"/>
            <a:ext cx="9521928" cy="0"/>
          </a:xfrm>
          <a:prstGeom prst="straightConnector1">
            <a:avLst/>
          </a:prstGeom>
          <a:noFill/>
          <a:ln cap="rnd" cmpd="sng" w="114300">
            <a:solidFill>
              <a:srgbClr val="064C99"/>
            </a:solidFill>
            <a:prstDash val="solid"/>
            <a:round/>
            <a:headEnd len="sm" w="sm" type="none"/>
            <a:tailEnd len="sm" w="sm" type="none"/>
          </a:ln>
        </p:spPr>
      </p:cxnSp>
      <p:sp>
        <p:nvSpPr>
          <p:cNvPr id="123" name="Google Shape;123;p4"/>
          <p:cNvSpPr txBox="1"/>
          <p:nvPr/>
        </p:nvSpPr>
        <p:spPr>
          <a:xfrm>
            <a:off x="1028700" y="2990850"/>
            <a:ext cx="9521928" cy="5487035"/>
          </a:xfrm>
          <a:prstGeom prst="rect">
            <a:avLst/>
          </a:prstGeom>
          <a:noFill/>
          <a:ln>
            <a:noFill/>
          </a:ln>
        </p:spPr>
        <p:txBody>
          <a:bodyPr anchorCtr="0" anchor="t" bIns="0" lIns="0" spcFirstLastPara="1" rIns="0" wrap="square" tIns="0">
            <a:spAutoFit/>
          </a:bodyPr>
          <a:lstStyle/>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ESP32 Microcontroller: </a:t>
            </a:r>
            <a:r>
              <a:rPr b="0" i="0" lang="en-US" sz="2599" u="none" cap="none" strike="noStrike">
                <a:solidFill>
                  <a:srgbClr val="000000"/>
                </a:solidFill>
                <a:latin typeface="Poppins"/>
                <a:ea typeface="Poppins"/>
                <a:cs typeface="Poppins"/>
                <a:sym typeface="Poppins"/>
              </a:rPr>
              <a:t>Central unit for data processing and control, equipped with Wi-Fi and Bluetooth for remote monitoring.</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Environmental Sensors: </a:t>
            </a:r>
            <a:r>
              <a:rPr b="0" i="0" lang="en-US" sz="2599" u="none" cap="none" strike="noStrike">
                <a:solidFill>
                  <a:srgbClr val="000000"/>
                </a:solidFill>
                <a:latin typeface="Poppins"/>
                <a:ea typeface="Poppins"/>
                <a:cs typeface="Poppins"/>
                <a:sym typeface="Poppins"/>
              </a:rPr>
              <a:t>DHT sensors for temperature and humidity, MQ sensors for detecting harmful gases.</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Actuation Components: </a:t>
            </a:r>
            <a:r>
              <a:rPr b="0" i="0" lang="en-US" sz="2599" u="none" cap="none" strike="noStrike">
                <a:solidFill>
                  <a:srgbClr val="000000"/>
                </a:solidFill>
                <a:latin typeface="Poppins"/>
                <a:ea typeface="Poppins"/>
                <a:cs typeface="Poppins"/>
                <a:sym typeface="Poppins"/>
              </a:rPr>
              <a:t>Relays and switches control cooling fans and heat bulbs based on sensor data.</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Power Supply: </a:t>
            </a:r>
            <a:r>
              <a:rPr b="0" i="0" lang="en-US" sz="2599" u="none" cap="none" strike="noStrike">
                <a:solidFill>
                  <a:srgbClr val="000000"/>
                </a:solidFill>
                <a:latin typeface="Poppins"/>
                <a:ea typeface="Poppins"/>
                <a:cs typeface="Poppins"/>
                <a:sym typeface="Poppins"/>
              </a:rPr>
              <a:t>5V DC for control components and 220V AC for fans and bulbs.</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Data Logging and Display: </a:t>
            </a:r>
            <a:r>
              <a:rPr b="0" i="0" lang="en-US" sz="2599" u="none" cap="none" strike="noStrike">
                <a:solidFill>
                  <a:srgbClr val="000000"/>
                </a:solidFill>
                <a:latin typeface="Poppins"/>
                <a:ea typeface="Poppins"/>
                <a:cs typeface="Poppins"/>
                <a:sym typeface="Poppins"/>
              </a:rPr>
              <a:t>Real-time monitoring, data storage for analysis, and user interface display.</a:t>
            </a:r>
            <a:endParaRPr/>
          </a:p>
        </p:txBody>
      </p:sp>
      <p:sp>
        <p:nvSpPr>
          <p:cNvPr id="124" name="Google Shape;124;p4"/>
          <p:cNvSpPr txBox="1"/>
          <p:nvPr/>
        </p:nvSpPr>
        <p:spPr>
          <a:xfrm>
            <a:off x="1028700" y="1704340"/>
            <a:ext cx="8230340" cy="95313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b="0" i="0" lang="en-US" sz="5599" u="none" cap="none" strike="noStrike">
                <a:solidFill>
                  <a:srgbClr val="000000"/>
                </a:solidFill>
                <a:latin typeface="League Spartan"/>
                <a:ea typeface="League Spartan"/>
                <a:cs typeface="League Spartan"/>
                <a:sym typeface="League Spartan"/>
              </a:rPr>
              <a:t>System </a:t>
            </a:r>
            <a:r>
              <a:rPr b="0" i="0" lang="en-US" sz="5599" u="none" cap="none" strike="noStrike">
                <a:solidFill>
                  <a:srgbClr val="2393D2"/>
                </a:solidFill>
                <a:latin typeface="League Spartan"/>
                <a:ea typeface="League Spartan"/>
                <a:cs typeface="League Spartan"/>
                <a:sym typeface="League Spartan"/>
              </a:rPr>
              <a:t>Design</a:t>
            </a:r>
            <a:endParaRPr/>
          </a:p>
        </p:txBody>
      </p:sp>
      <p:pic>
        <p:nvPicPr>
          <p:cNvPr id="125" name="Google Shape;125;p4"/>
          <p:cNvPicPr preferRelativeResize="0"/>
          <p:nvPr/>
        </p:nvPicPr>
        <p:blipFill>
          <a:blip r:embed="rId5">
            <a:alphaModFix/>
          </a:blip>
          <a:stretch>
            <a:fillRect/>
          </a:stretch>
        </p:blipFill>
        <p:spPr>
          <a:xfrm>
            <a:off x="10763351" y="2876876"/>
            <a:ext cx="7350949" cy="6151425"/>
          </a:xfrm>
          <a:prstGeom prst="rect">
            <a:avLst/>
          </a:prstGeom>
          <a:noFill/>
          <a:ln>
            <a:noFill/>
          </a:ln>
        </p:spPr>
      </p:pic>
    </p:spTree>
  </p:cSld>
  <p:clrMapOvr>
    <a:masterClrMapping/>
  </p:clrMapOvr>
  <p:transition>
    <p:fade/>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5"/>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131" name="Google Shape;131;p5"/>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132" name="Google Shape;132;p5"/>
          <p:cNvCxnSpPr/>
          <p:nvPr/>
        </p:nvCxnSpPr>
        <p:spPr>
          <a:xfrm>
            <a:off x="1028700" y="2714625"/>
            <a:ext cx="13327423" cy="0"/>
          </a:xfrm>
          <a:prstGeom prst="straightConnector1">
            <a:avLst/>
          </a:prstGeom>
          <a:noFill/>
          <a:ln cap="rnd" cmpd="sng" w="114300">
            <a:solidFill>
              <a:srgbClr val="064C99"/>
            </a:solidFill>
            <a:prstDash val="solid"/>
            <a:round/>
            <a:headEnd len="sm" w="sm" type="none"/>
            <a:tailEnd len="sm" w="sm" type="none"/>
          </a:ln>
        </p:spPr>
      </p:cxnSp>
      <p:sp>
        <p:nvSpPr>
          <p:cNvPr id="133" name="Google Shape;133;p5"/>
          <p:cNvSpPr/>
          <p:nvPr/>
        </p:nvSpPr>
        <p:spPr>
          <a:xfrm>
            <a:off x="3583986" y="3127430"/>
            <a:ext cx="11388080" cy="6577929"/>
          </a:xfrm>
          <a:custGeom>
            <a:rect b="b" l="l" r="r" t="t"/>
            <a:pathLst>
              <a:path extrusionOk="0" h="6577929" w="11388080">
                <a:moveTo>
                  <a:pt x="0" y="0"/>
                </a:moveTo>
                <a:lnTo>
                  <a:pt x="11388079" y="0"/>
                </a:lnTo>
                <a:lnTo>
                  <a:pt x="11388079" y="6577929"/>
                </a:lnTo>
                <a:lnTo>
                  <a:pt x="0" y="6577929"/>
                </a:lnTo>
                <a:lnTo>
                  <a:pt x="0" y="0"/>
                </a:lnTo>
                <a:close/>
              </a:path>
            </a:pathLst>
          </a:custGeom>
          <a:blipFill rotWithShape="1">
            <a:blip r:embed="rId5">
              <a:alphaModFix/>
            </a:blip>
            <a:stretch>
              <a:fillRect b="-15053" l="0" r="-1318" t="0"/>
            </a:stretch>
          </a:blipFill>
          <a:ln>
            <a:noFill/>
          </a:ln>
        </p:spPr>
      </p:sp>
      <p:sp>
        <p:nvSpPr>
          <p:cNvPr id="134" name="Google Shape;134;p5"/>
          <p:cNvSpPr txBox="1"/>
          <p:nvPr/>
        </p:nvSpPr>
        <p:spPr>
          <a:xfrm>
            <a:off x="1028700" y="1704340"/>
            <a:ext cx="16648984" cy="95313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b="0" i="0" lang="en-US" sz="5599" u="none" cap="none" strike="noStrike">
                <a:solidFill>
                  <a:srgbClr val="2393D2"/>
                </a:solidFill>
                <a:latin typeface="League Spartan"/>
                <a:ea typeface="League Spartan"/>
                <a:cs typeface="League Spartan"/>
                <a:sym typeface="League Spartan"/>
              </a:rPr>
              <a:t>Block Diagram</a:t>
            </a:r>
            <a:r>
              <a:rPr b="0" i="0" lang="en-US" sz="5599" u="none" cap="none" strike="noStrike">
                <a:solidFill>
                  <a:srgbClr val="000000"/>
                </a:solidFill>
                <a:latin typeface="League Spartan"/>
                <a:ea typeface="League Spartan"/>
                <a:cs typeface="League Spartan"/>
                <a:sym typeface="League Spartan"/>
              </a:rPr>
              <a:t> of Proposed System</a:t>
            </a:r>
            <a:endParaRP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6"/>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140" name="Google Shape;140;p6"/>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141" name="Google Shape;141;p6"/>
          <p:cNvCxnSpPr/>
          <p:nvPr/>
        </p:nvCxnSpPr>
        <p:spPr>
          <a:xfrm>
            <a:off x="1028700" y="2714625"/>
            <a:ext cx="13327423" cy="0"/>
          </a:xfrm>
          <a:prstGeom prst="straightConnector1">
            <a:avLst/>
          </a:prstGeom>
          <a:noFill/>
          <a:ln cap="rnd" cmpd="sng" w="114300">
            <a:solidFill>
              <a:srgbClr val="064C99"/>
            </a:solidFill>
            <a:prstDash val="solid"/>
            <a:round/>
            <a:headEnd len="sm" w="sm" type="none"/>
            <a:tailEnd len="sm" w="sm" type="none"/>
          </a:ln>
        </p:spPr>
      </p:cxnSp>
      <p:sp>
        <p:nvSpPr>
          <p:cNvPr id="142" name="Google Shape;142;p6"/>
          <p:cNvSpPr/>
          <p:nvPr/>
        </p:nvSpPr>
        <p:spPr>
          <a:xfrm>
            <a:off x="3248782" y="2886075"/>
            <a:ext cx="11790437" cy="6905671"/>
          </a:xfrm>
          <a:custGeom>
            <a:rect b="b" l="l" r="r" t="t"/>
            <a:pathLst>
              <a:path extrusionOk="0" h="6905671" w="11790437">
                <a:moveTo>
                  <a:pt x="0" y="0"/>
                </a:moveTo>
                <a:lnTo>
                  <a:pt x="11790436" y="0"/>
                </a:lnTo>
                <a:lnTo>
                  <a:pt x="11790436" y="6905671"/>
                </a:lnTo>
                <a:lnTo>
                  <a:pt x="0" y="6905671"/>
                </a:lnTo>
                <a:lnTo>
                  <a:pt x="0" y="0"/>
                </a:lnTo>
                <a:close/>
              </a:path>
            </a:pathLst>
          </a:custGeom>
          <a:blipFill rotWithShape="1">
            <a:blip r:embed="rId5">
              <a:alphaModFix/>
            </a:blip>
            <a:stretch>
              <a:fillRect b="-10947" l="0" r="0" t="0"/>
            </a:stretch>
          </a:blipFill>
          <a:ln>
            <a:noFill/>
          </a:ln>
        </p:spPr>
      </p:sp>
      <p:sp>
        <p:nvSpPr>
          <p:cNvPr id="143" name="Google Shape;143;p6"/>
          <p:cNvSpPr txBox="1"/>
          <p:nvPr/>
        </p:nvSpPr>
        <p:spPr>
          <a:xfrm>
            <a:off x="1028700" y="933450"/>
            <a:ext cx="13327423" cy="160718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5200" u="none" cap="none" strike="noStrike">
                <a:solidFill>
                  <a:srgbClr val="2393D2"/>
                </a:solidFill>
                <a:latin typeface="League Spartan"/>
                <a:ea typeface="League Spartan"/>
                <a:cs typeface="League Spartan"/>
                <a:sym typeface="League Spartan"/>
              </a:rPr>
              <a:t>Implementation:</a:t>
            </a:r>
            <a:endParaRPr/>
          </a:p>
          <a:p>
            <a:pPr indent="0" lvl="0" marL="0" marR="0" rtl="0" algn="l">
              <a:lnSpc>
                <a:spcPct val="140000"/>
              </a:lnSpc>
              <a:spcBef>
                <a:spcPts val="0"/>
              </a:spcBef>
              <a:spcAft>
                <a:spcPts val="0"/>
              </a:spcAft>
              <a:buNone/>
            </a:pPr>
            <a:r>
              <a:rPr b="0" i="0" lang="en-US" sz="4000" u="none" cap="none" strike="noStrike">
                <a:solidFill>
                  <a:srgbClr val="000000"/>
                </a:solidFill>
                <a:latin typeface="League Spartan"/>
                <a:ea typeface="League Spartan"/>
                <a:cs typeface="League Spartan"/>
                <a:sym typeface="League Spartan"/>
              </a:rPr>
              <a:t>System Architecture and Layout Design</a:t>
            </a:r>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7"/>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149" name="Google Shape;149;p7"/>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150" name="Google Shape;150;p7"/>
          <p:cNvCxnSpPr/>
          <p:nvPr/>
        </p:nvCxnSpPr>
        <p:spPr>
          <a:xfrm>
            <a:off x="1028755" y="2981201"/>
            <a:ext cx="10531306" cy="10147"/>
          </a:xfrm>
          <a:prstGeom prst="straightConnector1">
            <a:avLst/>
          </a:prstGeom>
          <a:noFill/>
          <a:ln cap="rnd" cmpd="sng" w="114300">
            <a:solidFill>
              <a:srgbClr val="064C99"/>
            </a:solidFill>
            <a:prstDash val="solid"/>
            <a:round/>
            <a:headEnd len="sm" w="sm" type="none"/>
            <a:tailEnd len="sm" w="sm" type="none"/>
          </a:ln>
        </p:spPr>
      </p:cxnSp>
      <p:sp>
        <p:nvSpPr>
          <p:cNvPr id="151" name="Google Shape;151;p7"/>
          <p:cNvSpPr txBox="1"/>
          <p:nvPr/>
        </p:nvSpPr>
        <p:spPr>
          <a:xfrm>
            <a:off x="1028755" y="3119624"/>
            <a:ext cx="11197066" cy="2286635"/>
          </a:xfrm>
          <a:prstGeom prst="rect">
            <a:avLst/>
          </a:prstGeom>
          <a:noFill/>
          <a:ln>
            <a:noFill/>
          </a:ln>
        </p:spPr>
        <p:txBody>
          <a:bodyPr anchorCtr="0" anchor="t" bIns="0" lIns="0" spcFirstLastPara="1" rIns="0" wrap="square" tIns="0">
            <a:spAutoFit/>
          </a:bodyPr>
          <a:lstStyle/>
          <a:p>
            <a:pPr indent="-280668" lvl="1" marL="561339" marR="0" rtl="0" algn="just">
              <a:lnSpc>
                <a:spcPct val="140015"/>
              </a:lnSpc>
              <a:spcBef>
                <a:spcPts val="0"/>
              </a:spcBef>
              <a:spcAft>
                <a:spcPts val="0"/>
              </a:spcAft>
              <a:buClr>
                <a:srgbClr val="000000"/>
              </a:buClr>
              <a:buSzPts val="2599"/>
              <a:buFont typeface="Arial"/>
              <a:buChar char="•"/>
            </a:pPr>
            <a:r>
              <a:rPr b="0" i="0" lang="en-US" sz="2599" u="none" cap="none" strike="noStrike">
                <a:solidFill>
                  <a:srgbClr val="000000"/>
                </a:solidFill>
                <a:latin typeface="Poppins"/>
                <a:ea typeface="Poppins"/>
                <a:cs typeface="Poppins"/>
                <a:sym typeface="Poppins"/>
              </a:rPr>
              <a:t>ESP32 microcontroller for data processing and control.</a:t>
            </a:r>
            <a:endParaRPr/>
          </a:p>
          <a:p>
            <a:pPr indent="-280668" lvl="1" marL="561339" marR="0" rtl="0" algn="just">
              <a:lnSpc>
                <a:spcPct val="140015"/>
              </a:lnSpc>
              <a:spcBef>
                <a:spcPts val="0"/>
              </a:spcBef>
              <a:spcAft>
                <a:spcPts val="0"/>
              </a:spcAft>
              <a:buClr>
                <a:srgbClr val="000000"/>
              </a:buClr>
              <a:buSzPts val="2599"/>
              <a:buFont typeface="Arial"/>
              <a:buChar char="•"/>
            </a:pPr>
            <a:r>
              <a:rPr b="0" i="0" lang="en-US" sz="2599" u="none" cap="none" strike="noStrike">
                <a:solidFill>
                  <a:srgbClr val="000000"/>
                </a:solidFill>
                <a:latin typeface="Poppins"/>
                <a:ea typeface="Poppins"/>
                <a:cs typeface="Poppins"/>
                <a:sym typeface="Poppins"/>
              </a:rPr>
              <a:t>DHT sensors for temperature and humidity monitoring.</a:t>
            </a:r>
            <a:endParaRPr/>
          </a:p>
          <a:p>
            <a:pPr indent="-280668" lvl="1" marL="561339" marR="0" rtl="0" algn="just">
              <a:lnSpc>
                <a:spcPct val="140015"/>
              </a:lnSpc>
              <a:spcBef>
                <a:spcPts val="0"/>
              </a:spcBef>
              <a:spcAft>
                <a:spcPts val="0"/>
              </a:spcAft>
              <a:buClr>
                <a:srgbClr val="000000"/>
              </a:buClr>
              <a:buSzPts val="2599"/>
              <a:buFont typeface="Arial"/>
              <a:buChar char="•"/>
            </a:pPr>
            <a:r>
              <a:rPr b="0" i="0" lang="en-US" sz="2599" u="none" cap="none" strike="noStrike">
                <a:solidFill>
                  <a:srgbClr val="000000"/>
                </a:solidFill>
                <a:latin typeface="Poppins"/>
                <a:ea typeface="Poppins"/>
                <a:cs typeface="Poppins"/>
                <a:sym typeface="Poppins"/>
              </a:rPr>
              <a:t>MQ sensors for detecting ammonia and other harmful gases.</a:t>
            </a:r>
            <a:endParaRPr/>
          </a:p>
          <a:p>
            <a:pPr indent="-280668" lvl="1" marL="561339" marR="0" rtl="0" algn="just">
              <a:lnSpc>
                <a:spcPct val="140015"/>
              </a:lnSpc>
              <a:spcBef>
                <a:spcPts val="0"/>
              </a:spcBef>
              <a:spcAft>
                <a:spcPts val="0"/>
              </a:spcAft>
              <a:buClr>
                <a:srgbClr val="000000"/>
              </a:buClr>
              <a:buSzPts val="2599"/>
              <a:buFont typeface="Arial"/>
              <a:buChar char="•"/>
            </a:pPr>
            <a:r>
              <a:rPr b="0" i="0" lang="en-US" sz="2599" u="none" cap="none" strike="noStrike">
                <a:solidFill>
                  <a:srgbClr val="000000"/>
                </a:solidFill>
                <a:latin typeface="Poppins"/>
                <a:ea typeface="Poppins"/>
                <a:cs typeface="Poppins"/>
                <a:sym typeface="Poppins"/>
              </a:rPr>
              <a:t>Relays and switches to control cooling fans and heat bulbs.</a:t>
            </a:r>
            <a:endParaRPr/>
          </a:p>
          <a:p>
            <a:pPr indent="-280668" lvl="1" marL="561339" marR="0" rtl="0" algn="just">
              <a:lnSpc>
                <a:spcPct val="140015"/>
              </a:lnSpc>
              <a:spcBef>
                <a:spcPts val="0"/>
              </a:spcBef>
              <a:spcAft>
                <a:spcPts val="0"/>
              </a:spcAft>
              <a:buClr>
                <a:srgbClr val="000000"/>
              </a:buClr>
              <a:buSzPts val="2599"/>
              <a:buFont typeface="Arial"/>
              <a:buChar char="•"/>
            </a:pPr>
            <a:r>
              <a:rPr b="0" i="0" lang="en-US" sz="2599" u="none" cap="none" strike="noStrike">
                <a:solidFill>
                  <a:srgbClr val="000000"/>
                </a:solidFill>
                <a:latin typeface="Poppins"/>
                <a:ea typeface="Poppins"/>
                <a:cs typeface="Poppins"/>
                <a:sym typeface="Poppins"/>
              </a:rPr>
              <a:t>Real-Time Clock (RTC) for time-based control.</a:t>
            </a:r>
            <a:endParaRPr/>
          </a:p>
        </p:txBody>
      </p:sp>
      <p:sp>
        <p:nvSpPr>
          <p:cNvPr id="152" name="Google Shape;152;p7"/>
          <p:cNvSpPr txBox="1"/>
          <p:nvPr/>
        </p:nvSpPr>
        <p:spPr>
          <a:xfrm>
            <a:off x="1028755" y="1837565"/>
            <a:ext cx="9521928" cy="95313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b="0" i="0" lang="en-US" sz="5599" u="none" cap="none" strike="noStrike">
                <a:solidFill>
                  <a:srgbClr val="2393D2"/>
                </a:solidFill>
                <a:latin typeface="League Spartan"/>
                <a:ea typeface="League Spartan"/>
                <a:cs typeface="League Spartan"/>
                <a:sym typeface="League Spartan"/>
              </a:rPr>
              <a:t>Hardware</a:t>
            </a:r>
            <a:r>
              <a:rPr b="0" i="0" lang="en-US" sz="5599" u="none" cap="none" strike="noStrike">
                <a:solidFill>
                  <a:srgbClr val="000000"/>
                </a:solidFill>
                <a:latin typeface="League Spartan"/>
                <a:ea typeface="League Spartan"/>
                <a:cs typeface="League Spartan"/>
                <a:sym typeface="League Spartan"/>
              </a:rPr>
              <a:t> Components</a:t>
            </a:r>
            <a:endParaRPr/>
          </a:p>
        </p:txBody>
      </p:sp>
      <p:sp>
        <p:nvSpPr>
          <p:cNvPr id="153" name="Google Shape;153;p7"/>
          <p:cNvSpPr/>
          <p:nvPr/>
        </p:nvSpPr>
        <p:spPr>
          <a:xfrm>
            <a:off x="12555608" y="2857500"/>
            <a:ext cx="4703692" cy="6400800"/>
          </a:xfrm>
          <a:custGeom>
            <a:rect b="b" l="l" r="r" t="t"/>
            <a:pathLst>
              <a:path extrusionOk="0" h="991651" w="728725">
                <a:moveTo>
                  <a:pt x="37856" y="0"/>
                </a:moveTo>
                <a:lnTo>
                  <a:pt x="690869" y="0"/>
                </a:lnTo>
                <a:cubicBezTo>
                  <a:pt x="711776" y="0"/>
                  <a:pt x="728725" y="16949"/>
                  <a:pt x="728725" y="37856"/>
                </a:cubicBezTo>
                <a:lnTo>
                  <a:pt x="728725" y="953795"/>
                </a:lnTo>
                <a:cubicBezTo>
                  <a:pt x="728725" y="974703"/>
                  <a:pt x="711776" y="991651"/>
                  <a:pt x="690869" y="991651"/>
                </a:cubicBezTo>
                <a:lnTo>
                  <a:pt x="37856" y="991651"/>
                </a:lnTo>
                <a:cubicBezTo>
                  <a:pt x="16949" y="991651"/>
                  <a:pt x="0" y="974703"/>
                  <a:pt x="0" y="953795"/>
                </a:cubicBezTo>
                <a:lnTo>
                  <a:pt x="0" y="37856"/>
                </a:lnTo>
                <a:cubicBezTo>
                  <a:pt x="0" y="16949"/>
                  <a:pt x="16949" y="0"/>
                  <a:pt x="37856" y="0"/>
                </a:cubicBezTo>
                <a:close/>
              </a:path>
            </a:pathLst>
          </a:custGeom>
          <a:blipFill rotWithShape="1">
            <a:blip r:embed="rId5">
              <a:alphaModFix/>
            </a:blip>
            <a:stretch>
              <a:fillRect b="0" l="-52120" r="-5212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 name="Google Shape;154;p7"/>
          <p:cNvCxnSpPr/>
          <p:nvPr/>
        </p:nvCxnSpPr>
        <p:spPr>
          <a:xfrm>
            <a:off x="1028700" y="6845169"/>
            <a:ext cx="10531306" cy="0"/>
          </a:xfrm>
          <a:prstGeom prst="straightConnector1">
            <a:avLst/>
          </a:prstGeom>
          <a:noFill/>
          <a:ln cap="rnd" cmpd="sng" w="114300">
            <a:solidFill>
              <a:srgbClr val="064C99"/>
            </a:solidFill>
            <a:prstDash val="solid"/>
            <a:round/>
            <a:headEnd len="sm" w="sm" type="none"/>
            <a:tailEnd len="sm" w="sm" type="none"/>
          </a:ln>
        </p:spPr>
      </p:cxnSp>
      <p:sp>
        <p:nvSpPr>
          <p:cNvPr id="155" name="Google Shape;155;p7"/>
          <p:cNvSpPr txBox="1"/>
          <p:nvPr/>
        </p:nvSpPr>
        <p:spPr>
          <a:xfrm>
            <a:off x="1028755" y="6971665"/>
            <a:ext cx="10531306" cy="2286635"/>
          </a:xfrm>
          <a:prstGeom prst="rect">
            <a:avLst/>
          </a:prstGeom>
          <a:noFill/>
          <a:ln>
            <a:noFill/>
          </a:ln>
        </p:spPr>
        <p:txBody>
          <a:bodyPr anchorCtr="0" anchor="t" bIns="0" lIns="0" spcFirstLastPara="1" rIns="0" wrap="square" tIns="0">
            <a:spAutoFit/>
          </a:bodyPr>
          <a:lstStyle/>
          <a:p>
            <a:pPr indent="-280668" lvl="1" marL="561339" marR="0" rtl="0" algn="just">
              <a:lnSpc>
                <a:spcPct val="140015"/>
              </a:lnSpc>
              <a:spcBef>
                <a:spcPts val="0"/>
              </a:spcBef>
              <a:spcAft>
                <a:spcPts val="0"/>
              </a:spcAft>
              <a:buClr>
                <a:srgbClr val="000000"/>
              </a:buClr>
              <a:buSzPts val="2599"/>
              <a:buFont typeface="Arial"/>
              <a:buChar char="•"/>
            </a:pPr>
            <a:r>
              <a:rPr b="0" i="0" lang="en-US" sz="2599" u="none" cap="none" strike="noStrike">
                <a:solidFill>
                  <a:srgbClr val="000000"/>
                </a:solidFill>
                <a:latin typeface="Poppins"/>
                <a:ea typeface="Poppins"/>
                <a:cs typeface="Poppins"/>
                <a:sym typeface="Poppins"/>
              </a:rPr>
              <a:t>The system processes sensor data using the ESP32 to activate heating or ventilation as needed.</a:t>
            </a:r>
            <a:endParaRPr/>
          </a:p>
          <a:p>
            <a:pPr indent="-280668" lvl="1" marL="561339" marR="0" rtl="0" algn="just">
              <a:lnSpc>
                <a:spcPct val="140015"/>
              </a:lnSpc>
              <a:spcBef>
                <a:spcPts val="0"/>
              </a:spcBef>
              <a:spcAft>
                <a:spcPts val="0"/>
              </a:spcAft>
              <a:buClr>
                <a:srgbClr val="000000"/>
              </a:buClr>
              <a:buSzPts val="2599"/>
              <a:buFont typeface="Arial"/>
              <a:buChar char="•"/>
            </a:pPr>
            <a:r>
              <a:rPr b="0" i="0" lang="en-US" sz="2599" u="none" cap="none" strike="noStrike">
                <a:solidFill>
                  <a:srgbClr val="000000"/>
                </a:solidFill>
                <a:latin typeface="Poppins"/>
                <a:ea typeface="Poppins"/>
                <a:cs typeface="Poppins"/>
                <a:sym typeface="Poppins"/>
              </a:rPr>
              <a:t>Real-time data is logged and displayed for monitoring.</a:t>
            </a:r>
            <a:endParaRPr/>
          </a:p>
          <a:p>
            <a:pPr indent="-280668" lvl="1" marL="561339" marR="0" rtl="0" algn="just">
              <a:lnSpc>
                <a:spcPct val="140015"/>
              </a:lnSpc>
              <a:spcBef>
                <a:spcPts val="0"/>
              </a:spcBef>
              <a:spcAft>
                <a:spcPts val="0"/>
              </a:spcAft>
              <a:buClr>
                <a:srgbClr val="000000"/>
              </a:buClr>
              <a:buSzPts val="2599"/>
              <a:buFont typeface="Arial"/>
              <a:buChar char="•"/>
            </a:pPr>
            <a:r>
              <a:rPr b="0" i="0" lang="en-US" sz="2599" u="none" cap="none" strike="noStrike">
                <a:solidFill>
                  <a:srgbClr val="000000"/>
                </a:solidFill>
                <a:latin typeface="Poppins"/>
                <a:ea typeface="Poppins"/>
                <a:cs typeface="Poppins"/>
                <a:sym typeface="Poppins"/>
              </a:rPr>
              <a:t>Internet of Things (IoT) capability for remote access and data storage in the cloud.</a:t>
            </a:r>
            <a:endParaRPr/>
          </a:p>
        </p:txBody>
      </p:sp>
      <p:sp>
        <p:nvSpPr>
          <p:cNvPr id="156" name="Google Shape;156;p7"/>
          <p:cNvSpPr txBox="1"/>
          <p:nvPr/>
        </p:nvSpPr>
        <p:spPr>
          <a:xfrm>
            <a:off x="1028755" y="5701534"/>
            <a:ext cx="9521928" cy="95313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b="0" i="0" lang="en-US" sz="5599" u="none" cap="none" strike="noStrike">
                <a:solidFill>
                  <a:srgbClr val="2393D2"/>
                </a:solidFill>
                <a:latin typeface="League Spartan"/>
                <a:ea typeface="League Spartan"/>
                <a:cs typeface="League Spartan"/>
                <a:sym typeface="League Spartan"/>
              </a:rPr>
              <a:t>Software</a:t>
            </a:r>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8"/>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 name="Google Shape;162;p8"/>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163" name="Google Shape;163;p8"/>
          <p:cNvCxnSpPr/>
          <p:nvPr/>
        </p:nvCxnSpPr>
        <p:spPr>
          <a:xfrm>
            <a:off x="1028700" y="2714625"/>
            <a:ext cx="13327423" cy="0"/>
          </a:xfrm>
          <a:prstGeom prst="straightConnector1">
            <a:avLst/>
          </a:prstGeom>
          <a:noFill/>
          <a:ln cap="rnd" cmpd="sng" w="114300">
            <a:solidFill>
              <a:srgbClr val="064C99"/>
            </a:solidFill>
            <a:prstDash val="solid"/>
            <a:round/>
            <a:headEnd len="sm" w="sm" type="none"/>
            <a:tailEnd len="sm" w="sm" type="none"/>
          </a:ln>
        </p:spPr>
      </p:cxnSp>
      <p:sp>
        <p:nvSpPr>
          <p:cNvPr id="164" name="Google Shape;164;p8"/>
          <p:cNvSpPr txBox="1"/>
          <p:nvPr/>
        </p:nvSpPr>
        <p:spPr>
          <a:xfrm>
            <a:off x="1028700" y="933450"/>
            <a:ext cx="13327423" cy="162865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5200">
                <a:solidFill>
                  <a:srgbClr val="2393D2"/>
                </a:solidFill>
                <a:latin typeface="League Spartan"/>
                <a:ea typeface="League Spartan"/>
                <a:cs typeface="League Spartan"/>
                <a:sym typeface="League Spartan"/>
              </a:rPr>
              <a:t>Result:</a:t>
            </a:r>
            <a:endParaRPr/>
          </a:p>
          <a:p>
            <a:pPr indent="0" lvl="0" marL="0" marR="0" rtl="0" algn="l">
              <a:lnSpc>
                <a:spcPct val="140000"/>
              </a:lnSpc>
              <a:spcBef>
                <a:spcPts val="0"/>
              </a:spcBef>
              <a:spcAft>
                <a:spcPts val="0"/>
              </a:spcAft>
              <a:buNone/>
            </a:pPr>
            <a:r>
              <a:rPr lang="en-US" sz="4000">
                <a:solidFill>
                  <a:srgbClr val="000000"/>
                </a:solidFill>
                <a:latin typeface="League Spartan"/>
                <a:ea typeface="League Spartan"/>
                <a:cs typeface="League Spartan"/>
                <a:sym typeface="League Spartan"/>
              </a:rPr>
              <a:t>Result analysis using ThingSpeak</a:t>
            </a:r>
            <a:endParaRPr sz="4000">
              <a:solidFill>
                <a:srgbClr val="000000"/>
              </a:solidFill>
              <a:latin typeface="League Spartan"/>
              <a:ea typeface="League Spartan"/>
              <a:cs typeface="League Spartan"/>
              <a:sym typeface="League Spartan"/>
            </a:endParaRPr>
          </a:p>
        </p:txBody>
      </p:sp>
      <p:pic>
        <p:nvPicPr>
          <p:cNvPr id="165" name="Google Shape;165;p8"/>
          <p:cNvPicPr preferRelativeResize="0"/>
          <p:nvPr/>
        </p:nvPicPr>
        <p:blipFill rotWithShape="1">
          <a:blip r:embed="rId5">
            <a:alphaModFix/>
          </a:blip>
          <a:srcRect b="0" l="0" r="0" t="0"/>
          <a:stretch/>
        </p:blipFill>
        <p:spPr>
          <a:xfrm>
            <a:off x="2438400" y="3063250"/>
            <a:ext cx="11237724" cy="6992350"/>
          </a:xfrm>
          <a:prstGeom prst="rect">
            <a:avLst/>
          </a:prstGeom>
          <a:noFill/>
          <a:ln>
            <a:noFill/>
          </a:ln>
        </p:spPr>
      </p:pic>
    </p:spTree>
  </p:cSld>
  <p:clrMapOvr>
    <a:masterClrMapping/>
  </p:clrMapOvr>
  <p:transition>
    <p:fade/>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9"/>
          <p:cNvSpPr/>
          <p:nvPr/>
        </p:nvSpPr>
        <p:spPr>
          <a:xfrm>
            <a:off x="0" y="-1714500"/>
            <a:ext cx="18288000" cy="13716000"/>
          </a:xfrm>
          <a:custGeom>
            <a:rect b="b" l="l" r="r" t="t"/>
            <a:pathLst>
              <a:path extrusionOk="0" h="13716000" w="18288000">
                <a:moveTo>
                  <a:pt x="0" y="0"/>
                </a:moveTo>
                <a:lnTo>
                  <a:pt x="18288000" y="0"/>
                </a:lnTo>
                <a:lnTo>
                  <a:pt x="18288000" y="13716000"/>
                </a:lnTo>
                <a:lnTo>
                  <a:pt x="0" y="13716000"/>
                </a:lnTo>
                <a:lnTo>
                  <a:pt x="0" y="0"/>
                </a:lnTo>
                <a:close/>
              </a:path>
            </a:pathLst>
          </a:custGeom>
          <a:blipFill rotWithShape="1">
            <a:blip r:embed="rId3">
              <a:alphaModFix/>
            </a:blip>
            <a:stretch>
              <a:fillRect b="0" l="0" r="0" t="0"/>
            </a:stretch>
          </a:blipFill>
          <a:ln>
            <a:noFill/>
          </a:ln>
        </p:spPr>
      </p:sp>
      <p:sp>
        <p:nvSpPr>
          <p:cNvPr id="171" name="Google Shape;171;p9"/>
          <p:cNvSpPr/>
          <p:nvPr/>
        </p:nvSpPr>
        <p:spPr>
          <a:xfrm>
            <a:off x="14670684" y="1028700"/>
            <a:ext cx="2588616" cy="1028700"/>
          </a:xfrm>
          <a:custGeom>
            <a:rect b="b" l="l" r="r" t="t"/>
            <a:pathLst>
              <a:path extrusionOk="0" h="1028700" w="2588616">
                <a:moveTo>
                  <a:pt x="0" y="0"/>
                </a:moveTo>
                <a:lnTo>
                  <a:pt x="2588616" y="0"/>
                </a:lnTo>
                <a:lnTo>
                  <a:pt x="2588616" y="1028700"/>
                </a:lnTo>
                <a:lnTo>
                  <a:pt x="0" y="1028700"/>
                </a:lnTo>
                <a:lnTo>
                  <a:pt x="0" y="0"/>
                </a:lnTo>
                <a:close/>
              </a:path>
            </a:pathLst>
          </a:custGeom>
          <a:blipFill rotWithShape="1">
            <a:blip r:embed="rId4">
              <a:alphaModFix/>
            </a:blip>
            <a:stretch>
              <a:fillRect b="-20769" l="0" r="0" t="-20771"/>
            </a:stretch>
          </a:blipFill>
          <a:ln>
            <a:noFill/>
          </a:ln>
        </p:spPr>
      </p:sp>
      <p:cxnSp>
        <p:nvCxnSpPr>
          <p:cNvPr id="172" name="Google Shape;172;p9"/>
          <p:cNvCxnSpPr/>
          <p:nvPr/>
        </p:nvCxnSpPr>
        <p:spPr>
          <a:xfrm>
            <a:off x="1028700" y="3209303"/>
            <a:ext cx="10187688" cy="0"/>
          </a:xfrm>
          <a:prstGeom prst="straightConnector1">
            <a:avLst/>
          </a:prstGeom>
          <a:noFill/>
          <a:ln cap="rnd" cmpd="sng" w="114300">
            <a:solidFill>
              <a:srgbClr val="064C99"/>
            </a:solidFill>
            <a:prstDash val="solid"/>
            <a:round/>
            <a:headEnd len="sm" w="sm" type="none"/>
            <a:tailEnd len="sm" w="sm" type="none"/>
          </a:ln>
        </p:spPr>
      </p:cxnSp>
      <p:sp>
        <p:nvSpPr>
          <p:cNvPr id="173" name="Google Shape;173;p9"/>
          <p:cNvSpPr/>
          <p:nvPr/>
        </p:nvSpPr>
        <p:spPr>
          <a:xfrm>
            <a:off x="11915946" y="3209303"/>
            <a:ext cx="5343354" cy="4715510"/>
          </a:xfrm>
          <a:custGeom>
            <a:rect b="b" l="l" r="r" t="t"/>
            <a:pathLst>
              <a:path extrusionOk="0" h="4715510" w="5343354">
                <a:moveTo>
                  <a:pt x="0" y="0"/>
                </a:moveTo>
                <a:lnTo>
                  <a:pt x="5343354" y="0"/>
                </a:lnTo>
                <a:lnTo>
                  <a:pt x="5343354" y="4715511"/>
                </a:lnTo>
                <a:lnTo>
                  <a:pt x="0" y="4715511"/>
                </a:lnTo>
                <a:lnTo>
                  <a:pt x="0" y="0"/>
                </a:lnTo>
                <a:close/>
              </a:path>
            </a:pathLst>
          </a:custGeom>
          <a:blipFill rotWithShape="1">
            <a:blip r:embed="rId5">
              <a:alphaModFix/>
            </a:blip>
            <a:stretch>
              <a:fillRect b="0" l="0" r="0" t="0"/>
            </a:stretch>
          </a:blipFill>
          <a:ln>
            <a:noFill/>
          </a:ln>
        </p:spPr>
      </p:sp>
      <p:sp>
        <p:nvSpPr>
          <p:cNvPr id="174" name="Google Shape;174;p9"/>
          <p:cNvSpPr txBox="1"/>
          <p:nvPr/>
        </p:nvSpPr>
        <p:spPr>
          <a:xfrm>
            <a:off x="1028700" y="3352178"/>
            <a:ext cx="10187700" cy="5441100"/>
          </a:xfrm>
          <a:prstGeom prst="rect">
            <a:avLst/>
          </a:prstGeom>
          <a:noFill/>
          <a:ln>
            <a:noFill/>
          </a:ln>
        </p:spPr>
        <p:txBody>
          <a:bodyPr anchorCtr="0" anchor="t" bIns="0" lIns="0" spcFirstLastPara="1" rIns="0" wrap="square" tIns="0">
            <a:spAutoFit/>
          </a:bodyPr>
          <a:lstStyle/>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Enhanced Poultry Health:</a:t>
            </a:r>
            <a:r>
              <a:rPr b="0" i="0" lang="en-US" sz="2599" u="none" cap="none" strike="noStrike">
                <a:solidFill>
                  <a:srgbClr val="000000"/>
                </a:solidFill>
                <a:latin typeface="Poppins"/>
                <a:ea typeface="Poppins"/>
                <a:cs typeface="Poppins"/>
                <a:sym typeface="Poppins"/>
              </a:rPr>
              <a:t> Chickens are</a:t>
            </a:r>
            <a:r>
              <a:rPr i="0" lang="en-US" sz="2599" u="none" cap="none" strike="noStrike">
                <a:solidFill>
                  <a:srgbClr val="000000"/>
                </a:solidFill>
                <a:latin typeface="Poppins"/>
                <a:ea typeface="Poppins"/>
                <a:cs typeface="Poppins"/>
                <a:sym typeface="Poppins"/>
              </a:rPr>
              <a:t> less prone to heat stress and respiratory illnesses,</a:t>
            </a:r>
            <a:r>
              <a:rPr b="0" i="0" lang="en-US" sz="2599" u="none" cap="none" strike="noStrike">
                <a:solidFill>
                  <a:srgbClr val="000000"/>
                </a:solidFill>
                <a:latin typeface="Poppins"/>
                <a:ea typeface="Poppins"/>
                <a:cs typeface="Poppins"/>
                <a:sym typeface="Poppins"/>
              </a:rPr>
              <a:t> resulting in lower mortality rates and higher productivity.</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Improved Efficiency:</a:t>
            </a:r>
            <a:r>
              <a:rPr b="0" i="0" lang="en-US" sz="2599" u="none" cap="none" strike="noStrike">
                <a:solidFill>
                  <a:srgbClr val="000000"/>
                </a:solidFill>
                <a:latin typeface="Poppins"/>
                <a:ea typeface="Poppins"/>
                <a:cs typeface="Poppins"/>
                <a:sym typeface="Poppins"/>
              </a:rPr>
              <a:t> By automating environmental control, the system reduces energy and resource consumption, ensuring better feed conversion and growth rates.</a:t>
            </a:r>
            <a:endParaRPr/>
          </a:p>
          <a:p>
            <a:pPr indent="-280668" lvl="1" marL="561339" marR="0" rtl="0" algn="just">
              <a:lnSpc>
                <a:spcPct val="140015"/>
              </a:lnSpc>
              <a:spcBef>
                <a:spcPts val="0"/>
              </a:spcBef>
              <a:spcAft>
                <a:spcPts val="0"/>
              </a:spcAft>
              <a:buClr>
                <a:srgbClr val="000000"/>
              </a:buClr>
              <a:buSzPts val="2599"/>
              <a:buFont typeface="Arial"/>
              <a:buChar char="•"/>
            </a:pPr>
            <a:r>
              <a:rPr b="1" i="0" lang="en-US" sz="2599" u="none" cap="none" strike="noStrike">
                <a:solidFill>
                  <a:srgbClr val="000000"/>
                </a:solidFill>
                <a:latin typeface="Poppins"/>
                <a:ea typeface="Poppins"/>
                <a:cs typeface="Poppins"/>
                <a:sym typeface="Poppins"/>
              </a:rPr>
              <a:t>Data-Driven Decisions:</a:t>
            </a:r>
            <a:r>
              <a:rPr b="0" i="0" lang="en-US" sz="2599" u="none" cap="none" strike="noStrike">
                <a:solidFill>
                  <a:srgbClr val="000000"/>
                </a:solidFill>
                <a:latin typeface="Poppins"/>
                <a:ea typeface="Poppins"/>
                <a:cs typeface="Poppins"/>
                <a:sym typeface="Poppins"/>
              </a:rPr>
              <a:t> Historical data on environmental conditions allow farmers to optimize their farm management strategies.</a:t>
            </a:r>
            <a:endParaRPr/>
          </a:p>
        </p:txBody>
      </p:sp>
      <p:sp>
        <p:nvSpPr>
          <p:cNvPr id="175" name="Google Shape;175;p9"/>
          <p:cNvSpPr txBox="1"/>
          <p:nvPr/>
        </p:nvSpPr>
        <p:spPr>
          <a:xfrm>
            <a:off x="1028700" y="2151393"/>
            <a:ext cx="9521928" cy="95313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lang="en-US" sz="5599">
                <a:solidFill>
                  <a:srgbClr val="2393D2"/>
                </a:solidFill>
                <a:latin typeface="League Spartan"/>
                <a:ea typeface="League Spartan"/>
                <a:cs typeface="League Spartan"/>
                <a:sym typeface="League Spartan"/>
              </a:rPr>
              <a:t>Results</a:t>
            </a:r>
            <a:endParaRPr/>
          </a:p>
        </p:txBody>
      </p:sp>
    </p:spTree>
  </p:cSld>
  <p:clrMapOvr>
    <a:masterClrMapping/>
  </p:clrMapOvr>
  <p:transition>
    <p:fade/>
  </p:transition>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